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4"/>
  </p:sldMasterIdLst>
  <p:notesMasterIdLst>
    <p:notesMasterId r:id="rId23"/>
  </p:notesMasterIdLst>
  <p:sldIdLst>
    <p:sldId id="256" r:id="rId5"/>
    <p:sldId id="260" r:id="rId6"/>
    <p:sldId id="320" r:id="rId7"/>
    <p:sldId id="313" r:id="rId8"/>
    <p:sldId id="273" r:id="rId9"/>
    <p:sldId id="261" r:id="rId10"/>
    <p:sldId id="314" r:id="rId11"/>
    <p:sldId id="315" r:id="rId12"/>
    <p:sldId id="317" r:id="rId13"/>
    <p:sldId id="321" r:id="rId14"/>
    <p:sldId id="322" r:id="rId15"/>
    <p:sldId id="319" r:id="rId16"/>
    <p:sldId id="325" r:id="rId17"/>
    <p:sldId id="318" r:id="rId18"/>
    <p:sldId id="267" r:id="rId19"/>
    <p:sldId id="323" r:id="rId20"/>
    <p:sldId id="257" r:id="rId21"/>
    <p:sldId id="324" r:id="rId22"/>
  </p:sldIdLst>
  <p:sldSz cx="9144000" cy="5143500" type="screen16x9"/>
  <p:notesSz cx="6858000" cy="9144000"/>
  <p:embeddedFontLst>
    <p:embeddedFont>
      <p:font typeface="Playfair Display" panose="020B0604020202020204" charset="0"/>
      <p:regular r:id="rId24"/>
      <p:bold r:id="rId25"/>
      <p:italic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Staatliches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3C0FF9-A3A8-4EE1-B36C-8223DDD80FD3}" v="31" dt="2020-04-25T21:48:04.036"/>
  </p1510:revLst>
</p1510:revInfo>
</file>

<file path=ppt/tableStyles.xml><?xml version="1.0" encoding="utf-8"?>
<a:tblStyleLst xmlns:a="http://schemas.openxmlformats.org/drawingml/2006/main" def="{133E1422-CB3B-4B10-9C2C-200C07404521}">
  <a:tblStyle styleId="{133E1422-CB3B-4B10-9C2C-200C074045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i Campbell" userId="42deae02-b3db-4b58-9bf8-1ee474414a59" providerId="ADAL" clId="{8D6A32C2-E623-4C94-B49A-485B480CDB30}"/>
    <pc:docChg chg="undo custSel addSld modSld">
      <pc:chgData name="Amani Campbell" userId="42deae02-b3db-4b58-9bf8-1ee474414a59" providerId="ADAL" clId="{8D6A32C2-E623-4C94-B49A-485B480CDB30}" dt="2020-04-25T21:48:04.484" v="166" actId="20577"/>
      <pc:docMkLst>
        <pc:docMk/>
      </pc:docMkLst>
      <pc:sldChg chg="modTransition">
        <pc:chgData name="Amani Campbell" userId="42deae02-b3db-4b58-9bf8-1ee474414a59" providerId="ADAL" clId="{8D6A32C2-E623-4C94-B49A-485B480CDB30}" dt="2020-04-25T21:43:22.128" v="40"/>
        <pc:sldMkLst>
          <pc:docMk/>
          <pc:sldMk cId="0" sldId="256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0" sldId="257"/>
        </pc:sldMkLst>
      </pc:sldChg>
      <pc:sldChg chg="modTransition">
        <pc:chgData name="Amani Campbell" userId="42deae02-b3db-4b58-9bf8-1ee474414a59" providerId="ADAL" clId="{8D6A32C2-E623-4C94-B49A-485B480CDB30}" dt="2020-04-25T21:43:24.968" v="41"/>
        <pc:sldMkLst>
          <pc:docMk/>
          <pc:sldMk cId="0" sldId="260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0" sldId="261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0" sldId="267"/>
        </pc:sldMkLst>
      </pc:sldChg>
      <pc:sldChg chg="addSp modSp mod modTransition modAnim">
        <pc:chgData name="Amani Campbell" userId="42deae02-b3db-4b58-9bf8-1ee474414a59" providerId="ADAL" clId="{8D6A32C2-E623-4C94-B49A-485B480CDB30}" dt="2020-04-25T21:43:32.848" v="42"/>
        <pc:sldMkLst>
          <pc:docMk/>
          <pc:sldMk cId="0" sldId="273"/>
        </pc:sldMkLst>
        <pc:grpChg chg="mod">
          <ac:chgData name="Amani Campbell" userId="42deae02-b3db-4b58-9bf8-1ee474414a59" providerId="ADAL" clId="{8D6A32C2-E623-4C94-B49A-485B480CDB30}" dt="2020-04-25T21:39:55.803" v="16" actId="1076"/>
          <ac:grpSpMkLst>
            <pc:docMk/>
            <pc:sldMk cId="0" sldId="273"/>
            <ac:grpSpMk id="8" creationId="{D600B970-A684-468C-9CB3-7A6C6D231F47}"/>
          </ac:grpSpMkLst>
        </pc:grpChg>
        <pc:grpChg chg="add mod ord">
          <ac:chgData name="Amani Campbell" userId="42deae02-b3db-4b58-9bf8-1ee474414a59" providerId="ADAL" clId="{8D6A32C2-E623-4C94-B49A-485B480CDB30}" dt="2020-04-25T21:42:17.198" v="33" actId="1076"/>
          <ac:grpSpMkLst>
            <pc:docMk/>
            <pc:sldMk cId="0" sldId="273"/>
            <ac:grpSpMk id="1052" creationId="{64EB4354-3258-4C17-99D1-61FEF5DDD553}"/>
          </ac:grpSpMkLst>
        </pc:grp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10" creationId="{C9BC5EAE-6474-4A4F-8CA6-0BEB5866C909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18" creationId="{BF3882E2-A58C-4CAF-8208-DB76E19E63F7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20" creationId="{D222A4E9-D307-46B4-A250-7735E45CA947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23" creationId="{E3435E6A-1A3E-4F6D-8DEB-37ABDBA19CB9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26" creationId="{3B360382-3275-4675-A13E-95BB1F38D9C4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28" creationId="{B6AAB212-0FBE-492B-AE2D-856C76F0DA10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31" creationId="{1D355951-2CB1-40C6-80B4-4CA5E5E3B84E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32" creationId="{F3178150-63D7-4CC5-898B-C5273F3F4A2D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33" creationId="{27296FA6-7117-4CB9-AD1F-34D12B11EABC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36" creationId="{7E47CF51-1502-40C8-A585-5ACEB797B937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39" creationId="{A2139FA3-3E04-4453-BBB2-08B0C212B1DF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41" creationId="{3091DE02-0752-41BB-BFD1-8C708EE79B24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51" creationId="{AC8051F8-4400-4014-91D7-BAFBF2E7432B}"/>
          </ac:cxnSpMkLst>
        </pc:cxnChg>
        <pc:cxnChg chg="mod">
          <ac:chgData name="Amani Campbell" userId="42deae02-b3db-4b58-9bf8-1ee474414a59" providerId="ADAL" clId="{8D6A32C2-E623-4C94-B49A-485B480CDB30}" dt="2020-04-25T21:38:21.284" v="6" actId="164"/>
          <ac:cxnSpMkLst>
            <pc:docMk/>
            <pc:sldMk cId="0" sldId="273"/>
            <ac:cxnSpMk id="53" creationId="{25E2BF33-EDA8-4C22-8941-E0ACA7E1B9C8}"/>
          </ac:cxnSpMkLst>
        </pc:cxnChg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594704951" sldId="313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404195877" sldId="314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3694239957" sldId="315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501606536" sldId="317"/>
        </pc:sldMkLst>
      </pc:sldChg>
      <pc:sldChg chg="addSp modSp modTransition modAnim">
        <pc:chgData name="Amani Campbell" userId="42deae02-b3db-4b58-9bf8-1ee474414a59" providerId="ADAL" clId="{8D6A32C2-E623-4C94-B49A-485B480CDB30}" dt="2020-04-25T21:43:32.848" v="42"/>
        <pc:sldMkLst>
          <pc:docMk/>
          <pc:sldMk cId="4257494815" sldId="318"/>
        </pc:sldMkLst>
        <pc:spChg chg="add mod">
          <ac:chgData name="Amani Campbell" userId="42deae02-b3db-4b58-9bf8-1ee474414a59" providerId="ADAL" clId="{8D6A32C2-E623-4C94-B49A-485B480CDB30}" dt="2020-04-25T21:42:41.342" v="37" actId="571"/>
          <ac:spMkLst>
            <pc:docMk/>
            <pc:sldMk cId="4257494815" sldId="318"/>
            <ac:spMk id="21" creationId="{D850FEF5-4A0A-4250-AAB9-0F0585029F41}"/>
          </ac:spMkLst>
        </pc:spChg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477491554" sldId="319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812686400" sldId="320"/>
        </pc:sldMkLst>
      </pc:sldChg>
      <pc:sldChg chg="modTransition modAnim">
        <pc:chgData name="Amani Campbell" userId="42deae02-b3db-4b58-9bf8-1ee474414a59" providerId="ADAL" clId="{8D6A32C2-E623-4C94-B49A-485B480CDB30}" dt="2020-04-25T21:43:44.872" v="43"/>
        <pc:sldMkLst>
          <pc:docMk/>
          <pc:sldMk cId="3852625837" sldId="321"/>
        </pc:sldMkLst>
      </pc:sldChg>
      <pc:sldChg chg="modTransition">
        <pc:chgData name="Amani Campbell" userId="42deae02-b3db-4b58-9bf8-1ee474414a59" providerId="ADAL" clId="{8D6A32C2-E623-4C94-B49A-485B480CDB30}" dt="2020-04-25T21:43:32.848" v="42"/>
        <pc:sldMkLst>
          <pc:docMk/>
          <pc:sldMk cId="2606168957" sldId="322"/>
        </pc:sldMkLst>
      </pc:sldChg>
      <pc:sldChg chg="modTransition modAnim">
        <pc:chgData name="Amani Campbell" userId="42deae02-b3db-4b58-9bf8-1ee474414a59" providerId="ADAL" clId="{8D6A32C2-E623-4C94-B49A-485B480CDB30}" dt="2020-04-25T21:43:32.848" v="42"/>
        <pc:sldMkLst>
          <pc:docMk/>
          <pc:sldMk cId="2681445992" sldId="323"/>
        </pc:sldMkLst>
      </pc:sldChg>
      <pc:sldChg chg="modSp add mod">
        <pc:chgData name="Amani Campbell" userId="42deae02-b3db-4b58-9bf8-1ee474414a59" providerId="ADAL" clId="{8D6A32C2-E623-4C94-B49A-485B480CDB30}" dt="2020-04-25T21:48:04.484" v="166" actId="20577"/>
        <pc:sldMkLst>
          <pc:docMk/>
          <pc:sldMk cId="2984470114" sldId="324"/>
        </pc:sldMkLst>
        <pc:spChg chg="mod">
          <ac:chgData name="Amani Campbell" userId="42deae02-b3db-4b58-9bf8-1ee474414a59" providerId="ADAL" clId="{8D6A32C2-E623-4C94-B49A-485B480CDB30}" dt="2020-04-25T21:47:33.720" v="164" actId="1076"/>
          <ac:spMkLst>
            <pc:docMk/>
            <pc:sldMk cId="2984470114" sldId="324"/>
            <ac:spMk id="10" creationId="{D864A720-8298-437B-B4E3-5754417B42D6}"/>
          </ac:spMkLst>
        </pc:spChg>
        <pc:spChg chg="mod">
          <ac:chgData name="Amani Campbell" userId="42deae02-b3db-4b58-9bf8-1ee474414a59" providerId="ADAL" clId="{8D6A32C2-E623-4C94-B49A-485B480CDB30}" dt="2020-04-25T21:48:04.484" v="166" actId="20577"/>
          <ac:spMkLst>
            <pc:docMk/>
            <pc:sldMk cId="2984470114" sldId="324"/>
            <ac:spMk id="2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42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511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87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5a553ef2e_0_7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5a553ef2e_0_7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999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29" dirty="0"/>
              <a:t>We have a block diagram of how our system operates: We take in sound as our input through the microphones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273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65a553ef2e_0_7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65a553ef2e_0_7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65a553ef2e_0_7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65a553ef2e_0_7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4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13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5a553ef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5a553ef2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5a553ef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5a553ef2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96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79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5a553ef2e_0_7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5a553ef2e_0_7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81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45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553ef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553ef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02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59250" y="1241550"/>
            <a:ext cx="6025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75950" y="3377250"/>
            <a:ext cx="57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152200" y="27232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49400" y="3396937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869600" y="1731150"/>
            <a:ext cx="3019800" cy="1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0" name="Google Shape;30;p7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678750" y="643000"/>
            <a:ext cx="6246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6" name="Google Shape;56;p14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310825" y="2772500"/>
            <a:ext cx="22824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1310825" y="3238100"/>
            <a:ext cx="22824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2"/>
          </p:nvPr>
        </p:nvSpPr>
        <p:spPr>
          <a:xfrm>
            <a:off x="5550787" y="2772500"/>
            <a:ext cx="22824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5550787" y="3238100"/>
            <a:ext cx="22824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_HEADER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2152200" y="32566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7115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2562600" y="3930325"/>
            <a:ext cx="40188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DCFD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taatliches"/>
              <a:buNone/>
              <a:defRPr sz="28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60" r:id="rId5"/>
    <p:sldLayoutId id="2147483663" r:id="rId6"/>
    <p:sldLayoutId id="2147483666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ancalmo@wpi.edu" TargetMode="External"/><Relationship Id="rId7" Type="http://schemas.openxmlformats.org/officeDocument/2006/relationships/hyperlink" Target="mailto:eswoods@wpi.ed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yliu21@wpi.edu" TargetMode="External"/><Relationship Id="rId5" Type="http://schemas.openxmlformats.org/officeDocument/2006/relationships/hyperlink" Target="mailto:jrvantronk@wpi.edu" TargetMode="External"/><Relationship Id="rId4" Type="http://schemas.openxmlformats.org/officeDocument/2006/relationships/hyperlink" Target="mailto:aacampbell@wpi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04;p42">
            <a:extLst>
              <a:ext uri="{FF2B5EF4-FFF2-40B4-BE49-F238E27FC236}">
                <a16:creationId xmlns:a16="http://schemas.microsoft.com/office/drawing/2014/main" id="{7D09D342-2FDC-4F41-B1BA-6DECDB8D84E4}"/>
              </a:ext>
            </a:extLst>
          </p:cNvPr>
          <p:cNvSpPr/>
          <p:nvPr/>
        </p:nvSpPr>
        <p:spPr>
          <a:xfrm flipH="1">
            <a:off x="47135" y="-112366"/>
            <a:ext cx="9143855" cy="5293966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F4246"/>
              </a:solidFill>
            </a:endParaRPr>
          </a:p>
        </p:txBody>
      </p:sp>
      <p:sp>
        <p:nvSpPr>
          <p:cNvPr id="208" name="Google Shape;208;p39"/>
          <p:cNvSpPr txBox="1">
            <a:spLocks noGrp="1"/>
          </p:cNvSpPr>
          <p:nvPr>
            <p:ph type="ctrTitle"/>
          </p:nvPr>
        </p:nvSpPr>
        <p:spPr>
          <a:xfrm>
            <a:off x="2462564" y="956491"/>
            <a:ext cx="4218872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Hearing through haptics</a:t>
            </a:r>
            <a:endParaRPr sz="6000" dirty="0">
              <a:solidFill>
                <a:schemeClr val="lt1"/>
              </a:solidFill>
            </a:endParaRPr>
          </a:p>
        </p:txBody>
      </p:sp>
      <p:cxnSp>
        <p:nvCxnSpPr>
          <p:cNvPr id="210" name="Google Shape;210;p39"/>
          <p:cNvCxnSpPr/>
          <p:nvPr/>
        </p:nvCxnSpPr>
        <p:spPr>
          <a:xfrm rot="10800000">
            <a:off x="2680100" y="493094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4775975" y="493162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9"/>
          <p:cNvCxnSpPr>
            <a:cxnSpLocks/>
          </p:cNvCxnSpPr>
          <p:nvPr/>
        </p:nvCxnSpPr>
        <p:spPr>
          <a:xfrm flipH="1">
            <a:off x="10517678" y="2276002"/>
            <a:ext cx="1945868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04;p42">
            <a:extLst>
              <a:ext uri="{FF2B5EF4-FFF2-40B4-BE49-F238E27FC236}">
                <a16:creationId xmlns:a16="http://schemas.microsoft.com/office/drawing/2014/main" id="{8912E37D-991A-4BFA-8115-859A37CF93C9}"/>
              </a:ext>
            </a:extLst>
          </p:cNvPr>
          <p:cNvSpPr/>
          <p:nvPr/>
        </p:nvSpPr>
        <p:spPr>
          <a:xfrm rot="5400000" flipH="1">
            <a:off x="-1398278" y="386318"/>
            <a:ext cx="6256325" cy="3558974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F4246"/>
              </a:solidFill>
            </a:endParaRPr>
          </a:p>
        </p:txBody>
      </p:sp>
      <p:sp>
        <p:nvSpPr>
          <p:cNvPr id="11" name="Google Shape;258;p29">
            <a:extLst>
              <a:ext uri="{FF2B5EF4-FFF2-40B4-BE49-F238E27FC236}">
                <a16:creationId xmlns:a16="http://schemas.microsoft.com/office/drawing/2014/main" id="{C344C041-AC3D-447F-AFC7-03E0BA30069B}"/>
              </a:ext>
            </a:extLst>
          </p:cNvPr>
          <p:cNvSpPr txBox="1">
            <a:spLocks/>
          </p:cNvSpPr>
          <p:nvPr/>
        </p:nvSpPr>
        <p:spPr>
          <a:xfrm>
            <a:off x="6208646" y="3490268"/>
            <a:ext cx="2867449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latin typeface="Roboto" panose="020B0604020202020204" charset="0"/>
                <a:ea typeface="Roboto" panose="020B0604020202020204" charset="0"/>
                <a:cs typeface="Segoe UI Light" panose="020B0502040204020203" pitchFamily="34" charset="0"/>
              </a:rPr>
              <a:t>Colin Ancalmo, Amani Campbell, Yifan Liu, James Van Tronk, Emily Wood</a:t>
            </a:r>
          </a:p>
        </p:txBody>
      </p:sp>
      <p:sp>
        <p:nvSpPr>
          <p:cNvPr id="12" name="Google Shape;258;p29">
            <a:extLst>
              <a:ext uri="{FF2B5EF4-FFF2-40B4-BE49-F238E27FC236}">
                <a16:creationId xmlns:a16="http://schemas.microsoft.com/office/drawing/2014/main" id="{6ABC4D7F-3525-4050-86E9-C1A01BFF665A}"/>
              </a:ext>
            </a:extLst>
          </p:cNvPr>
          <p:cNvSpPr txBox="1">
            <a:spLocks/>
          </p:cNvSpPr>
          <p:nvPr/>
        </p:nvSpPr>
        <p:spPr>
          <a:xfrm>
            <a:off x="5769722" y="3350278"/>
            <a:ext cx="3745299" cy="42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b="1" dirty="0">
                <a:latin typeface="Roboto" panose="020B0604020202020204" charset="0"/>
                <a:ea typeface="Roboto" panose="020B0604020202020204" charset="0"/>
                <a:cs typeface="Segoe UI Light" panose="020B0502040204020203" pitchFamily="34" charset="0"/>
              </a:rPr>
              <a:t>A WPI Major Qualifying Project by</a:t>
            </a:r>
          </a:p>
        </p:txBody>
      </p:sp>
      <p:sp>
        <p:nvSpPr>
          <p:cNvPr id="13" name="Google Shape;258;p29">
            <a:extLst>
              <a:ext uri="{FF2B5EF4-FFF2-40B4-BE49-F238E27FC236}">
                <a16:creationId xmlns:a16="http://schemas.microsoft.com/office/drawing/2014/main" id="{CF282C86-CE39-4F05-AEA1-75CF0109DDAE}"/>
              </a:ext>
            </a:extLst>
          </p:cNvPr>
          <p:cNvSpPr txBox="1">
            <a:spLocks/>
          </p:cNvSpPr>
          <p:nvPr/>
        </p:nvSpPr>
        <p:spPr>
          <a:xfrm>
            <a:off x="5769722" y="4278041"/>
            <a:ext cx="3745299" cy="62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b="1" dirty="0">
                <a:latin typeface="Roboto" panose="020B0604020202020204" charset="0"/>
                <a:ea typeface="Roboto" panose="020B0604020202020204" charset="0"/>
                <a:cs typeface="Segoe UI Light" panose="020B0502040204020203" pitchFamily="34" charset="0"/>
              </a:rPr>
              <a:t>Advised by</a:t>
            </a:r>
          </a:p>
        </p:txBody>
      </p:sp>
      <p:sp>
        <p:nvSpPr>
          <p:cNvPr id="14" name="Google Shape;258;p29">
            <a:extLst>
              <a:ext uri="{FF2B5EF4-FFF2-40B4-BE49-F238E27FC236}">
                <a16:creationId xmlns:a16="http://schemas.microsoft.com/office/drawing/2014/main" id="{66B9AEB1-68AC-4BDA-B28E-757E5B92C6AF}"/>
              </a:ext>
            </a:extLst>
          </p:cNvPr>
          <p:cNvSpPr txBox="1">
            <a:spLocks/>
          </p:cNvSpPr>
          <p:nvPr/>
        </p:nvSpPr>
        <p:spPr>
          <a:xfrm>
            <a:off x="5769723" y="4611934"/>
            <a:ext cx="3745299" cy="42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latin typeface="Roboto" panose="020B0604020202020204" charset="0"/>
                <a:ea typeface="Roboto" panose="020B0604020202020204" charset="0"/>
                <a:cs typeface="Segoe UI Light" panose="020B0502040204020203" pitchFamily="34" charset="0"/>
              </a:rPr>
              <a:t>Professor Joe Stabile</a:t>
            </a:r>
          </a:p>
        </p:txBody>
      </p:sp>
      <p:sp>
        <p:nvSpPr>
          <p:cNvPr id="20" name="Google Shape;258;p29">
            <a:extLst>
              <a:ext uri="{FF2B5EF4-FFF2-40B4-BE49-F238E27FC236}">
                <a16:creationId xmlns:a16="http://schemas.microsoft.com/office/drawing/2014/main" id="{8230B7A3-873C-4502-9D9B-B47D70512D97}"/>
              </a:ext>
            </a:extLst>
          </p:cNvPr>
          <p:cNvSpPr txBox="1">
            <a:spLocks/>
          </p:cNvSpPr>
          <p:nvPr/>
        </p:nvSpPr>
        <p:spPr>
          <a:xfrm>
            <a:off x="2746412" y="3027601"/>
            <a:ext cx="3745299" cy="42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24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F42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latin typeface="Roboto" panose="020B0604020202020204" charset="0"/>
                <a:ea typeface="Roboto" panose="020B0604020202020204" charset="0"/>
                <a:cs typeface="Segoe UI Light" panose="020B0502040204020203" pitchFamily="34" charset="0"/>
              </a:rPr>
              <a:t>A Planar, Audio-spatial Awareness Device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7;p43">
            <a:extLst>
              <a:ext uri="{FF2B5EF4-FFF2-40B4-BE49-F238E27FC236}">
                <a16:creationId xmlns:a16="http://schemas.microsoft.com/office/drawing/2014/main" id="{A67D1400-546C-4205-99A8-94D32B66A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Final actuator analysis</a:t>
            </a:r>
            <a:endParaRPr sz="4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FD10557-BFBD-4B15-914A-5BD1155D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6" y="1387333"/>
            <a:ext cx="2736833" cy="13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BC26905A-6025-4EFB-A489-BC423EFB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6" y="2788942"/>
            <a:ext cx="2736833" cy="17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8429EC64-A5BE-48DF-AEF6-84776E7D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90" y="1387333"/>
            <a:ext cx="2605853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84E1EF67-4A06-485C-B939-E5FA70C0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07" y="1387333"/>
            <a:ext cx="2306167" cy="14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58640F9E-D77E-4CCE-9802-91B11A64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8255" y="2888944"/>
            <a:ext cx="2305519" cy="15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67F16B-8004-44D9-8AB8-1F775B46E1F7}"/>
              </a:ext>
            </a:extLst>
          </p:cNvPr>
          <p:cNvGrpSpPr/>
          <p:nvPr/>
        </p:nvGrpSpPr>
        <p:grpSpPr>
          <a:xfrm>
            <a:off x="3694187" y="3342336"/>
            <a:ext cx="2186940" cy="1268080"/>
            <a:chOff x="3694186" y="3440678"/>
            <a:chExt cx="2186940" cy="12680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976BE8-F61C-4B53-9F0E-6BD88E7B7BB3}"/>
                </a:ext>
              </a:extLst>
            </p:cNvPr>
            <p:cNvSpPr/>
            <p:nvPr/>
          </p:nvSpPr>
          <p:spPr>
            <a:xfrm>
              <a:off x="3694186" y="3440678"/>
              <a:ext cx="2186940" cy="1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E2C197-4A5B-4219-A722-760BB3D4FCAA}"/>
                </a:ext>
              </a:extLst>
            </p:cNvPr>
            <p:cNvSpPr txBox="1"/>
            <p:nvPr/>
          </p:nvSpPr>
          <p:spPr>
            <a:xfrm>
              <a:off x="3694186" y="3569208"/>
              <a:ext cx="21869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29" sz="1600" dirty="0">
                  <a:solidFill>
                    <a:srgbClr val="FFC000"/>
                  </a:solidFill>
                  <a:latin typeface="Roboto" panose="020B0604020202020204" charset="0"/>
                  <a:ea typeface="Roboto" panose="020B0604020202020204" charset="0"/>
                </a:rPr>
                <a:t>Inertial force output at steady state resonance:</a:t>
              </a:r>
            </a:p>
            <a:p>
              <a:pPr algn="ctr"/>
              <a:r>
                <a:rPr lang="en-029" sz="1600" b="1" dirty="0">
                  <a:solidFill>
                    <a:srgbClr val="FFC000"/>
                  </a:solidFill>
                  <a:latin typeface="Roboto" panose="020B0604020202020204" charset="0"/>
                  <a:ea typeface="Roboto" panose="020B0604020202020204" charset="0"/>
                </a:rPr>
                <a:t>F</a:t>
              </a:r>
              <a:r>
                <a:rPr lang="en-029" sz="1600" b="1" baseline="-25000" dirty="0">
                  <a:solidFill>
                    <a:srgbClr val="FFC000"/>
                  </a:solidFill>
                  <a:latin typeface="Roboto" panose="020B0604020202020204" charset="0"/>
                  <a:ea typeface="Roboto" panose="020B0604020202020204" charset="0"/>
                </a:rPr>
                <a:t>avg</a:t>
              </a:r>
              <a:r>
                <a:rPr lang="en-029" sz="1600" b="1" dirty="0">
                  <a:solidFill>
                    <a:srgbClr val="FFC000"/>
                  </a:solidFill>
                  <a:latin typeface="Roboto" panose="020B0604020202020204" charset="0"/>
                  <a:ea typeface="Roboto" panose="020B0604020202020204" charset="0"/>
                </a:rPr>
                <a:t> = 0.0442N</a:t>
              </a:r>
              <a:endParaRPr lang="en-GB" sz="16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</p:grpSp>
      <p:sp>
        <p:nvSpPr>
          <p:cNvPr id="15" name="Google Shape;261;p43">
            <a:extLst>
              <a:ext uri="{FF2B5EF4-FFF2-40B4-BE49-F238E27FC236}">
                <a16:creationId xmlns:a16="http://schemas.microsoft.com/office/drawing/2014/main" id="{55068A76-F5A1-4ADE-BF7F-4BA08DE7CCD3}"/>
              </a:ext>
            </a:extLst>
          </p:cNvPr>
          <p:cNvSpPr txBox="1">
            <a:spLocks/>
          </p:cNvSpPr>
          <p:nvPr/>
        </p:nvSpPr>
        <p:spPr>
          <a:xfrm>
            <a:off x="2431191" y="866958"/>
            <a:ext cx="41306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/>
              <a:t>Magnetic, harmonic, force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37C7D4-BF45-4893-9171-12C9BADC8896}"/>
              </a:ext>
            </a:extLst>
          </p:cNvPr>
          <p:cNvSpPr/>
          <p:nvPr/>
        </p:nvSpPr>
        <p:spPr>
          <a:xfrm>
            <a:off x="595172" y="4646426"/>
            <a:ext cx="2186940" cy="400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dirty="0">
                <a:latin typeface="Roboto" panose="020B0604020202020204" charset="0"/>
                <a:ea typeface="Roboto" panose="020B0604020202020204" charset="0"/>
              </a:rPr>
              <a:t>Magnetic: </a:t>
            </a:r>
            <a:r>
              <a:rPr lang="en-029" b="1" dirty="0" err="1">
                <a:latin typeface="Roboto" panose="020B0604020202020204" charset="0"/>
                <a:ea typeface="Roboto" panose="020B0604020202020204" charset="0"/>
              </a:rPr>
              <a:t>F</a:t>
            </a:r>
            <a:r>
              <a:rPr lang="en-029" b="1" baseline="-25000" dirty="0" err="1">
                <a:latin typeface="Roboto" panose="020B0604020202020204" charset="0"/>
                <a:ea typeface="Roboto" panose="020B0604020202020204" charset="0"/>
              </a:rPr>
              <a:t>ln</a:t>
            </a:r>
            <a:r>
              <a:rPr lang="en-029" b="1" dirty="0">
                <a:latin typeface="Roboto" panose="020B0604020202020204" charset="0"/>
                <a:ea typeface="Roboto" panose="020B0604020202020204" charset="0"/>
              </a:rPr>
              <a:t> = 0.0068 N</a:t>
            </a:r>
            <a:endParaRPr lang="en-GB" b="1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2DE2E6-B1A0-4297-B4C9-75886965EFC2}"/>
              </a:ext>
            </a:extLst>
          </p:cNvPr>
          <p:cNvSpPr/>
          <p:nvPr/>
        </p:nvSpPr>
        <p:spPr>
          <a:xfrm>
            <a:off x="6421590" y="4646426"/>
            <a:ext cx="2498200" cy="400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dirty="0">
                <a:latin typeface="Roboto" panose="020B0604020202020204" charset="0"/>
                <a:ea typeface="Roboto" panose="020B0604020202020204" charset="0"/>
              </a:rPr>
              <a:t>Resonant Frequency: </a:t>
            </a:r>
            <a:r>
              <a:rPr lang="en-029" b="1" dirty="0">
                <a:latin typeface="Roboto" panose="020B0604020202020204" charset="0"/>
                <a:ea typeface="Roboto" panose="020B0604020202020204" charset="0"/>
              </a:rPr>
              <a:t>169 Hz</a:t>
            </a:r>
            <a:endParaRPr lang="en-GB" b="1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B1360-F586-4276-B766-1457BB2D476F}"/>
              </a:ext>
            </a:extLst>
          </p:cNvPr>
          <p:cNvSpPr/>
          <p:nvPr/>
        </p:nvSpPr>
        <p:spPr>
          <a:xfrm>
            <a:off x="3587638" y="4665317"/>
            <a:ext cx="2392756" cy="400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dirty="0">
                <a:latin typeface="Roboto" panose="020B0604020202020204" charset="0"/>
                <a:ea typeface="Roboto" panose="020B0604020202020204" charset="0"/>
              </a:rPr>
              <a:t>Final Coil Diameter: </a:t>
            </a:r>
            <a:r>
              <a:rPr lang="en-029" b="1" dirty="0">
                <a:latin typeface="Roboto" panose="020B0604020202020204" charset="0"/>
                <a:ea typeface="Roboto" panose="020B0604020202020204" charset="0"/>
              </a:rPr>
              <a:t>27mm</a:t>
            </a:r>
            <a:endParaRPr lang="en-GB" b="1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2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7;p43">
            <a:extLst>
              <a:ext uri="{FF2B5EF4-FFF2-40B4-BE49-F238E27FC236}">
                <a16:creationId xmlns:a16="http://schemas.microsoft.com/office/drawing/2014/main" id="{A67D1400-546C-4205-99A8-94D32B66A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Resonance Validation</a:t>
            </a:r>
            <a:endParaRPr sz="4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2DE2E6-B1A0-4297-B4C9-75886965EFC2}"/>
              </a:ext>
            </a:extLst>
          </p:cNvPr>
          <p:cNvSpPr/>
          <p:nvPr/>
        </p:nvSpPr>
        <p:spPr>
          <a:xfrm>
            <a:off x="5196320" y="3990018"/>
            <a:ext cx="3599645" cy="875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dirty="0">
                <a:latin typeface="Roboto" panose="020B0604020202020204" charset="0"/>
                <a:ea typeface="Roboto" panose="020B0604020202020204" charset="0"/>
              </a:rPr>
              <a:t>Expected M1 Resonance: 169 Hz</a:t>
            </a:r>
          </a:p>
          <a:p>
            <a:pPr algn="ctr"/>
            <a:endParaRPr lang="en-029" dirty="0">
              <a:latin typeface="Roboto" panose="020B0604020202020204" charset="0"/>
              <a:ea typeface="Roboto" panose="020B0604020202020204" charset="0"/>
            </a:endParaRPr>
          </a:p>
          <a:p>
            <a:pPr algn="ctr"/>
            <a:r>
              <a:rPr lang="en-029" b="1" dirty="0">
                <a:latin typeface="Roboto" panose="020B0604020202020204" charset="0"/>
                <a:ea typeface="Roboto" panose="020B0604020202020204" charset="0"/>
              </a:rPr>
              <a:t>Measured M1 Resonance:166 Hz</a:t>
            </a:r>
            <a:endParaRPr lang="en-GB" b="1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B067FE5-D10F-41CF-8334-4E21AD99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" y="1377808"/>
            <a:ext cx="4554055" cy="3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bs_160">
            <a:hlinkClick r:id="" action="ppaction://media"/>
            <a:extLst>
              <a:ext uri="{FF2B5EF4-FFF2-40B4-BE49-F238E27FC236}">
                <a16:creationId xmlns:a16="http://schemas.microsoft.com/office/drawing/2014/main" id="{C3308BC2-69BE-4C2B-A24C-DE2E1A539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8265" y="1503875"/>
            <a:ext cx="4271500" cy="21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 idx="2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FFBB0-AD9B-4A8D-A5CA-B05ACD7E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sz="4800" dirty="0"/>
              <a:t>electrical design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774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00B970-A684-468C-9CB3-7A6C6D231F47}"/>
              </a:ext>
            </a:extLst>
          </p:cNvPr>
          <p:cNvGrpSpPr/>
          <p:nvPr/>
        </p:nvGrpSpPr>
        <p:grpSpPr>
          <a:xfrm>
            <a:off x="1420702" y="1083364"/>
            <a:ext cx="6155958" cy="3906185"/>
            <a:chOff x="1420702" y="1083364"/>
            <a:chExt cx="6155958" cy="3906185"/>
          </a:xfrm>
          <a:effectLst>
            <a:reflection stA="30000" endPos="65000" dist="50800" dir="5400000" sy="-100000" algn="bl" rotWithShape="0"/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C5AB4D-83C6-43C9-A005-B71FD367C376}"/>
                </a:ext>
              </a:extLst>
            </p:cNvPr>
            <p:cNvSpPr/>
            <p:nvPr/>
          </p:nvSpPr>
          <p:spPr>
            <a:xfrm>
              <a:off x="3786809" y="1083364"/>
              <a:ext cx="1550504" cy="3906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ED23C72-A877-409A-99F2-E4806EDB0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702" y="1083364"/>
              <a:ext cx="2912760" cy="390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D8F555-5FC7-419D-98BF-18DD8D3E4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1" y="1083364"/>
              <a:ext cx="2547459" cy="390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Google Shape;257;p43">
            <a:extLst>
              <a:ext uri="{FF2B5EF4-FFF2-40B4-BE49-F238E27FC236}">
                <a16:creationId xmlns:a16="http://schemas.microsoft.com/office/drawing/2014/main" id="{F6F6DCCC-8C75-4997-BEB2-E6DF3F221C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6697" y="311746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Wearable design</a:t>
            </a:r>
            <a:endParaRPr sz="4400" dirty="0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4EB4354-3258-4C17-99D1-61FEF5DDD553}"/>
              </a:ext>
            </a:extLst>
          </p:cNvPr>
          <p:cNvGrpSpPr/>
          <p:nvPr/>
        </p:nvGrpSpPr>
        <p:grpSpPr>
          <a:xfrm>
            <a:off x="1712660" y="2757172"/>
            <a:ext cx="5770776" cy="1775460"/>
            <a:chOff x="1708684" y="2750820"/>
            <a:chExt cx="5770776" cy="177546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BC5EAE-6474-4A4F-8CA6-0BEB5866C909}"/>
                </a:ext>
              </a:extLst>
            </p:cNvPr>
            <p:cNvCxnSpPr/>
            <p:nvPr/>
          </p:nvCxnSpPr>
          <p:spPr>
            <a:xfrm>
              <a:off x="2225040" y="2887980"/>
              <a:ext cx="914400" cy="54102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3882E2-A58C-4CAF-8208-DB76E19E6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7008" y="2857500"/>
              <a:ext cx="746760" cy="57150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22A4E9-D307-46B4-A250-7735E45CA947}"/>
                </a:ext>
              </a:extLst>
            </p:cNvPr>
            <p:cNvCxnSpPr>
              <a:cxnSpLocks/>
            </p:cNvCxnSpPr>
            <p:nvPr/>
          </p:nvCxnSpPr>
          <p:spPr>
            <a:xfrm>
              <a:off x="3122248" y="342138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435E6A-1A3E-4F6D-8DEB-37ABDBA19CB9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20" y="3962400"/>
              <a:ext cx="7620" cy="5638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360382-3275-4675-A13E-95BB1F38D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8684" y="2895600"/>
              <a:ext cx="523976" cy="24003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AAB212-0FBE-492B-AE2D-856C76F0DA10}"/>
                </a:ext>
              </a:extLst>
            </p:cNvPr>
            <p:cNvCxnSpPr>
              <a:cxnSpLocks/>
            </p:cNvCxnSpPr>
            <p:nvPr/>
          </p:nvCxnSpPr>
          <p:spPr>
            <a:xfrm>
              <a:off x="3835179" y="2857500"/>
              <a:ext cx="261795" cy="131445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355951-2CB1-40C6-80B4-4CA5E5E3B84E}"/>
                </a:ext>
              </a:extLst>
            </p:cNvPr>
            <p:cNvCxnSpPr>
              <a:cxnSpLocks/>
            </p:cNvCxnSpPr>
            <p:nvPr/>
          </p:nvCxnSpPr>
          <p:spPr>
            <a:xfrm>
              <a:off x="4089354" y="297180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178150-63D7-4CC5-898B-C5273F3F4A2D}"/>
                </a:ext>
              </a:extLst>
            </p:cNvPr>
            <p:cNvCxnSpPr>
              <a:cxnSpLocks/>
            </p:cNvCxnSpPr>
            <p:nvPr/>
          </p:nvCxnSpPr>
          <p:spPr>
            <a:xfrm>
              <a:off x="3106032" y="305562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7296FA6-7117-4CB9-AD1F-34D12B11EABC}"/>
                </a:ext>
              </a:extLst>
            </p:cNvPr>
            <p:cNvCxnSpPr>
              <a:cxnSpLocks/>
            </p:cNvCxnSpPr>
            <p:nvPr/>
          </p:nvCxnSpPr>
          <p:spPr>
            <a:xfrm>
              <a:off x="5511563" y="2757908"/>
              <a:ext cx="527505" cy="37719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7CF51-1502-40C8-A585-5ACEB797B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6744" y="2750820"/>
              <a:ext cx="301238" cy="33147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139FA3-3E04-4453-BBB2-08B0C212B1DF}"/>
                </a:ext>
              </a:extLst>
            </p:cNvPr>
            <p:cNvCxnSpPr>
              <a:cxnSpLocks/>
            </p:cNvCxnSpPr>
            <p:nvPr/>
          </p:nvCxnSpPr>
          <p:spPr>
            <a:xfrm>
              <a:off x="5236744" y="2923222"/>
              <a:ext cx="0" cy="357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91DE02-0752-41BB-BFD1-8C708EE79B24}"/>
                </a:ext>
              </a:extLst>
            </p:cNvPr>
            <p:cNvCxnSpPr>
              <a:cxnSpLocks/>
            </p:cNvCxnSpPr>
            <p:nvPr/>
          </p:nvCxnSpPr>
          <p:spPr>
            <a:xfrm>
              <a:off x="1708684" y="2988945"/>
              <a:ext cx="0" cy="357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E2BF33-EDA8-4C22-8941-E0ACA7E1B9C8}"/>
                </a:ext>
              </a:extLst>
            </p:cNvPr>
            <p:cNvCxnSpPr>
              <a:cxnSpLocks/>
            </p:cNvCxnSpPr>
            <p:nvPr/>
          </p:nvCxnSpPr>
          <p:spPr>
            <a:xfrm>
              <a:off x="7305996" y="3320183"/>
              <a:ext cx="120116" cy="240654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C8051F8-4400-4014-91D7-BAFBF2E7432B}"/>
                </a:ext>
              </a:extLst>
            </p:cNvPr>
            <p:cNvCxnSpPr>
              <a:cxnSpLocks/>
              <a:endCxn id="49" idx="7"/>
            </p:cNvCxnSpPr>
            <p:nvPr/>
          </p:nvCxnSpPr>
          <p:spPr>
            <a:xfrm flipH="1">
              <a:off x="7338888" y="3167938"/>
              <a:ext cx="140572" cy="193981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C435AF7-D57B-4055-A5A5-C3596FE54896}"/>
              </a:ext>
            </a:extLst>
          </p:cNvPr>
          <p:cNvSpPr/>
          <p:nvPr/>
        </p:nvSpPr>
        <p:spPr>
          <a:xfrm>
            <a:off x="3062190" y="309753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D90B8F8-7CAB-44A1-BDB6-59834A7DE619}"/>
              </a:ext>
            </a:extLst>
          </p:cNvPr>
          <p:cNvSpPr/>
          <p:nvPr/>
        </p:nvSpPr>
        <p:spPr>
          <a:xfrm>
            <a:off x="3079382" y="402415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329B65-54AC-4DF0-9476-62DA61DECD8C}"/>
              </a:ext>
            </a:extLst>
          </p:cNvPr>
          <p:cNvSpPr/>
          <p:nvPr/>
        </p:nvSpPr>
        <p:spPr>
          <a:xfrm>
            <a:off x="1685288" y="306681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1B4F01C-6401-4752-8D75-0A600F00E768}"/>
              </a:ext>
            </a:extLst>
          </p:cNvPr>
          <p:cNvSpPr/>
          <p:nvPr/>
        </p:nvSpPr>
        <p:spPr>
          <a:xfrm>
            <a:off x="1685288" y="319254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E999C-B242-42E7-BE20-6554607F15B1}"/>
              </a:ext>
            </a:extLst>
          </p:cNvPr>
          <p:cNvSpPr/>
          <p:nvPr/>
        </p:nvSpPr>
        <p:spPr>
          <a:xfrm>
            <a:off x="6009543" y="309753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B4F8916-4898-4220-A7B0-F370F272C694}"/>
              </a:ext>
            </a:extLst>
          </p:cNvPr>
          <p:cNvSpPr/>
          <p:nvPr/>
        </p:nvSpPr>
        <p:spPr>
          <a:xfrm>
            <a:off x="7305996" y="345162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20424D-0D1E-469D-9D95-3C9513596AB9}"/>
              </a:ext>
            </a:extLst>
          </p:cNvPr>
          <p:cNvSpPr/>
          <p:nvPr/>
        </p:nvSpPr>
        <p:spPr>
          <a:xfrm>
            <a:off x="6019194" y="319254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EB0EDB5-A9E4-46A5-9CD7-6806B027037F}"/>
              </a:ext>
            </a:extLst>
          </p:cNvPr>
          <p:cNvSpPr/>
          <p:nvPr/>
        </p:nvSpPr>
        <p:spPr>
          <a:xfrm>
            <a:off x="7236363" y="334518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27AEF-D6BE-4EAF-8698-FB17B8B116B4}"/>
              </a:ext>
            </a:extLst>
          </p:cNvPr>
          <p:cNvSpPr/>
          <p:nvPr/>
        </p:nvSpPr>
        <p:spPr>
          <a:xfrm>
            <a:off x="1233111" y="1916193"/>
            <a:ext cx="1139549" cy="371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99AB02-A11E-4F33-874E-B624032523C4}"/>
              </a:ext>
            </a:extLst>
          </p:cNvPr>
          <p:cNvSpPr txBox="1"/>
          <p:nvPr/>
        </p:nvSpPr>
        <p:spPr>
          <a:xfrm>
            <a:off x="1233111" y="1986290"/>
            <a:ext cx="117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Microphones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1E64B4-882B-4DE0-AE4B-DBE438C68E48}"/>
              </a:ext>
            </a:extLst>
          </p:cNvPr>
          <p:cNvSpPr/>
          <p:nvPr/>
        </p:nvSpPr>
        <p:spPr>
          <a:xfrm>
            <a:off x="297886" y="2486322"/>
            <a:ext cx="1139549" cy="371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227CBA-506E-42F0-BD11-7DDAA088B6C6}"/>
              </a:ext>
            </a:extLst>
          </p:cNvPr>
          <p:cNvSpPr txBox="1"/>
          <p:nvPr/>
        </p:nvSpPr>
        <p:spPr>
          <a:xfrm>
            <a:off x="297886" y="2556419"/>
            <a:ext cx="117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Ribbon Cables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C91BEE-8F52-48D6-9497-F3A746395C18}"/>
              </a:ext>
            </a:extLst>
          </p:cNvPr>
          <p:cNvSpPr/>
          <p:nvPr/>
        </p:nvSpPr>
        <p:spPr>
          <a:xfrm>
            <a:off x="134548" y="3285250"/>
            <a:ext cx="1139549" cy="5009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1EFBC06-9B40-4C59-9A3F-7F5FA3A8217A}"/>
              </a:ext>
            </a:extLst>
          </p:cNvPr>
          <p:cNvSpPr txBox="1"/>
          <p:nvPr/>
        </p:nvSpPr>
        <p:spPr>
          <a:xfrm>
            <a:off x="134548" y="3355347"/>
            <a:ext cx="1170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Electrical Housing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D73339-57F5-420A-8313-E315AD0EA14E}"/>
              </a:ext>
            </a:extLst>
          </p:cNvPr>
          <p:cNvSpPr/>
          <p:nvPr/>
        </p:nvSpPr>
        <p:spPr>
          <a:xfrm>
            <a:off x="4248580" y="3188737"/>
            <a:ext cx="868453" cy="4808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08219BF-C033-43D6-B63A-AB33098881D9}"/>
              </a:ext>
            </a:extLst>
          </p:cNvPr>
          <p:cNvSpPr txBox="1"/>
          <p:nvPr/>
        </p:nvSpPr>
        <p:spPr>
          <a:xfrm>
            <a:off x="4114800" y="3231114"/>
            <a:ext cx="1170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Planar Actuators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5239FA-5D49-4E13-9815-A14C7662E6EB}"/>
              </a:ext>
            </a:extLst>
          </p:cNvPr>
          <p:cNvCxnSpPr/>
          <p:nvPr/>
        </p:nvCxnSpPr>
        <p:spPr>
          <a:xfrm flipH="1">
            <a:off x="3261360" y="3459480"/>
            <a:ext cx="987220" cy="4114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ADDD83-8E5F-47BB-8EBA-C74BB2C92F0B}"/>
              </a:ext>
            </a:extLst>
          </p:cNvPr>
          <p:cNvCxnSpPr>
            <a:cxnSpLocks/>
          </p:cNvCxnSpPr>
          <p:nvPr/>
        </p:nvCxnSpPr>
        <p:spPr>
          <a:xfrm>
            <a:off x="5133308" y="3355347"/>
            <a:ext cx="726698" cy="399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AA2BFF55-F1FB-4A23-B78B-6F7163419A7D}"/>
              </a:ext>
            </a:extLst>
          </p:cNvPr>
          <p:cNvCxnSpPr>
            <a:cxnSpLocks/>
          </p:cNvCxnSpPr>
          <p:nvPr/>
        </p:nvCxnSpPr>
        <p:spPr>
          <a:xfrm>
            <a:off x="2417149" y="2136847"/>
            <a:ext cx="562271" cy="6811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89CF8941-1E91-4EDA-A0F5-75CF0B1785E0}"/>
              </a:ext>
            </a:extLst>
          </p:cNvPr>
          <p:cNvCxnSpPr>
            <a:stCxn id="61" idx="3"/>
          </p:cNvCxnSpPr>
          <p:nvPr/>
        </p:nvCxnSpPr>
        <p:spPr>
          <a:xfrm>
            <a:off x="1304577" y="3570791"/>
            <a:ext cx="1377663" cy="100882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D8098A4A-2F31-479A-AEC7-D878723832BC}"/>
              </a:ext>
            </a:extLst>
          </p:cNvPr>
          <p:cNvCxnSpPr/>
          <p:nvPr/>
        </p:nvCxnSpPr>
        <p:spPr>
          <a:xfrm>
            <a:off x="1467915" y="2571750"/>
            <a:ext cx="904745" cy="4647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7" name="Picture 6">
            <a:extLst>
              <a:ext uri="{FF2B5EF4-FFF2-40B4-BE49-F238E27FC236}">
                <a16:creationId xmlns:a16="http://schemas.microsoft.com/office/drawing/2014/main" id="{0569E4BC-5887-4F5F-9CA9-9ADF551E4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54" y="1815145"/>
            <a:ext cx="964805" cy="5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9DFAE0D1-F07C-48A7-A9F9-EA490F7CAFDF}"/>
              </a:ext>
            </a:extLst>
          </p:cNvPr>
          <p:cNvSpPr/>
          <p:nvPr/>
        </p:nvSpPr>
        <p:spPr>
          <a:xfrm>
            <a:off x="4377951" y="1715429"/>
            <a:ext cx="560014" cy="270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F90C6F-BF46-4B85-B5D6-7D1F4B8B4B68}"/>
              </a:ext>
            </a:extLst>
          </p:cNvPr>
          <p:cNvSpPr/>
          <p:nvPr/>
        </p:nvSpPr>
        <p:spPr>
          <a:xfrm>
            <a:off x="4785513" y="1937806"/>
            <a:ext cx="560014" cy="270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B2C67D7F-9B2A-4C1E-9109-25748EBCF699}"/>
              </a:ext>
            </a:extLst>
          </p:cNvPr>
          <p:cNvCxnSpPr>
            <a:cxnSpLocks/>
          </p:cNvCxnSpPr>
          <p:nvPr/>
        </p:nvCxnSpPr>
        <p:spPr>
          <a:xfrm flipH="1">
            <a:off x="3199499" y="2259457"/>
            <a:ext cx="1107781" cy="89522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A986F5-BEBA-4D3E-B275-3BA6673C98E2}"/>
              </a:ext>
            </a:extLst>
          </p:cNvPr>
          <p:cNvSpPr/>
          <p:nvPr/>
        </p:nvSpPr>
        <p:spPr>
          <a:xfrm>
            <a:off x="553425" y="1752377"/>
            <a:ext cx="3390900" cy="244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Google Shape;257;p43">
            <a:extLst>
              <a:ext uri="{FF2B5EF4-FFF2-40B4-BE49-F238E27FC236}">
                <a16:creationId xmlns:a16="http://schemas.microsoft.com/office/drawing/2014/main" id="{A67D1400-546C-4205-99A8-94D32B66A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AUDIO SENSING AND PROCESSING</a:t>
            </a:r>
            <a:endParaRPr sz="4400" dirty="0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E020466-72EB-4F20-AB75-603239579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1"/>
          <a:stretch/>
        </p:blipFill>
        <p:spPr>
          <a:xfrm>
            <a:off x="708659" y="2071391"/>
            <a:ext cx="3080431" cy="1960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D9BDF1-513D-467B-B184-13F428FFD1A9}"/>
              </a:ext>
            </a:extLst>
          </p:cNvPr>
          <p:cNvSpPr/>
          <p:nvPr/>
        </p:nvSpPr>
        <p:spPr>
          <a:xfrm>
            <a:off x="708659" y="1513850"/>
            <a:ext cx="685801" cy="477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532D3-CF37-49A2-B050-35D404251E13}"/>
              </a:ext>
            </a:extLst>
          </p:cNvPr>
          <p:cNvSpPr txBox="1"/>
          <p:nvPr/>
        </p:nvSpPr>
        <p:spPr>
          <a:xfrm>
            <a:off x="708658" y="1513850"/>
            <a:ext cx="6858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b="1" dirty="0">
                <a:solidFill>
                  <a:schemeClr val="bg1"/>
                </a:solidFill>
              </a:rPr>
              <a:t>Input </a:t>
            </a:r>
          </a:p>
          <a:p>
            <a:pPr algn="ctr"/>
            <a:r>
              <a:rPr lang="en-029" sz="1100" dirty="0">
                <a:solidFill>
                  <a:schemeClr val="bg1"/>
                </a:solidFill>
              </a:rPr>
              <a:t>Sound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401C72-272C-4DCD-A114-6EF0DC49DCAF}"/>
              </a:ext>
            </a:extLst>
          </p:cNvPr>
          <p:cNvSpPr/>
          <p:nvPr/>
        </p:nvSpPr>
        <p:spPr>
          <a:xfrm>
            <a:off x="1639206" y="1513850"/>
            <a:ext cx="906781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F04FB-AC4B-446D-94AE-3BDB1F1B0750}"/>
              </a:ext>
            </a:extLst>
          </p:cNvPr>
          <p:cNvSpPr txBox="1"/>
          <p:nvPr/>
        </p:nvSpPr>
        <p:spPr>
          <a:xfrm>
            <a:off x="1600200" y="1561104"/>
            <a:ext cx="1021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2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Processing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D1F46D-9D63-4448-B9B6-FD26C8BC44B8}"/>
              </a:ext>
            </a:extLst>
          </p:cNvPr>
          <p:cNvSpPr/>
          <p:nvPr/>
        </p:nvSpPr>
        <p:spPr>
          <a:xfrm>
            <a:off x="2689305" y="1513850"/>
            <a:ext cx="684826" cy="477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C89FE-B290-4008-B194-10868E7EDD1A}"/>
              </a:ext>
            </a:extLst>
          </p:cNvPr>
          <p:cNvSpPr txBox="1"/>
          <p:nvPr/>
        </p:nvSpPr>
        <p:spPr>
          <a:xfrm>
            <a:off x="2325937" y="1512854"/>
            <a:ext cx="14115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Output </a:t>
            </a:r>
          </a:p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Vibration</a:t>
            </a:r>
            <a:endParaRPr lang="en-029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2D77FD-BBC3-4AA9-8DCB-8B13570CA992}"/>
              </a:ext>
            </a:extLst>
          </p:cNvPr>
          <p:cNvGrpSpPr/>
          <p:nvPr/>
        </p:nvGrpSpPr>
        <p:grpSpPr>
          <a:xfrm>
            <a:off x="4367961" y="1751380"/>
            <a:ext cx="3942366" cy="2446019"/>
            <a:chOff x="4875801" y="1751381"/>
            <a:chExt cx="3434525" cy="1960524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439E065B-614B-400A-A9B0-E01866DFBC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1"/>
            <a:stretch/>
          </p:blipFill>
          <p:spPr bwMode="auto">
            <a:xfrm>
              <a:off x="4875801" y="1751381"/>
              <a:ext cx="3434525" cy="196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87A487-07BF-47FF-8614-45F778C97ED2}"/>
                </a:ext>
              </a:extLst>
            </p:cNvPr>
            <p:cNvSpPr/>
            <p:nvPr/>
          </p:nvSpPr>
          <p:spPr>
            <a:xfrm>
              <a:off x="4875801" y="2315455"/>
              <a:ext cx="240100" cy="16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74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35705E7-6F6E-484A-B939-62FBBCB7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5" y="1926605"/>
            <a:ext cx="3899165" cy="26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93EE801-9395-4F48-A78B-087F9D4E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96" y="1926605"/>
            <a:ext cx="3889229" cy="26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257;p43">
            <a:extLst>
              <a:ext uri="{FF2B5EF4-FFF2-40B4-BE49-F238E27FC236}">
                <a16:creationId xmlns:a16="http://schemas.microsoft.com/office/drawing/2014/main" id="{743C0D10-8108-4E7F-AD8F-D7A3D8CD9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Electrical hardware</a:t>
            </a:r>
            <a:endParaRPr sz="4400" dirty="0"/>
          </a:p>
        </p:txBody>
      </p:sp>
      <p:sp>
        <p:nvSpPr>
          <p:cNvPr id="46" name="Google Shape;261;p43">
            <a:extLst>
              <a:ext uri="{FF2B5EF4-FFF2-40B4-BE49-F238E27FC236}">
                <a16:creationId xmlns:a16="http://schemas.microsoft.com/office/drawing/2014/main" id="{8BA693DD-C7C6-43B7-82FE-BA01C11D84CD}"/>
              </a:ext>
            </a:extLst>
          </p:cNvPr>
          <p:cNvSpPr txBox="1">
            <a:spLocks/>
          </p:cNvSpPr>
          <p:nvPr/>
        </p:nvSpPr>
        <p:spPr>
          <a:xfrm>
            <a:off x="4572000" y="1353905"/>
            <a:ext cx="41306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/>
              <a:t>Microphone housing</a:t>
            </a:r>
          </a:p>
        </p:txBody>
      </p:sp>
      <p:sp>
        <p:nvSpPr>
          <p:cNvPr id="47" name="Google Shape;261;p43">
            <a:extLst>
              <a:ext uri="{FF2B5EF4-FFF2-40B4-BE49-F238E27FC236}">
                <a16:creationId xmlns:a16="http://schemas.microsoft.com/office/drawing/2014/main" id="{79A6DFCD-A672-4E82-A17C-646FCFA8558A}"/>
              </a:ext>
            </a:extLst>
          </p:cNvPr>
          <p:cNvSpPr txBox="1">
            <a:spLocks/>
          </p:cNvSpPr>
          <p:nvPr/>
        </p:nvSpPr>
        <p:spPr>
          <a:xfrm>
            <a:off x="533400" y="1291238"/>
            <a:ext cx="41306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/>
              <a:t>circuit housing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5A404-5A89-4E49-83F0-BC0F7043C997}"/>
              </a:ext>
            </a:extLst>
          </p:cNvPr>
          <p:cNvSpPr/>
          <p:nvPr/>
        </p:nvSpPr>
        <p:spPr>
          <a:xfrm>
            <a:off x="4333875" y="1135084"/>
            <a:ext cx="4180977" cy="3730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Google Shape;257;p43">
            <a:extLst>
              <a:ext uri="{FF2B5EF4-FFF2-40B4-BE49-F238E27FC236}">
                <a16:creationId xmlns:a16="http://schemas.microsoft.com/office/drawing/2014/main" id="{743C0D10-8108-4E7F-AD8F-D7A3D8CD9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Future work</a:t>
            </a:r>
            <a:endParaRPr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00C0C0-BBA1-4368-9ECD-2735DE05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095" y="1135084"/>
            <a:ext cx="3042757" cy="3730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62836-4CF5-4C54-9F9B-F7A8EC777125}"/>
              </a:ext>
            </a:extLst>
          </p:cNvPr>
          <p:cNvSpPr/>
          <p:nvPr/>
        </p:nvSpPr>
        <p:spPr>
          <a:xfrm>
            <a:off x="4333875" y="4105275"/>
            <a:ext cx="828675" cy="76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2818E2-0971-4DDF-913B-91A578B88456}"/>
              </a:ext>
            </a:extLst>
          </p:cNvPr>
          <p:cNvCxnSpPr/>
          <p:nvPr/>
        </p:nvCxnSpPr>
        <p:spPr>
          <a:xfrm>
            <a:off x="4914900" y="3333750"/>
            <a:ext cx="4000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294687B-D4B3-492D-B32A-A7C414D46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" b="-1"/>
          <a:stretch/>
        </p:blipFill>
        <p:spPr>
          <a:xfrm>
            <a:off x="-1" y="1135082"/>
            <a:ext cx="4842711" cy="37541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7A4D51-0593-48E8-9099-5B961ABDA272}"/>
              </a:ext>
            </a:extLst>
          </p:cNvPr>
          <p:cNvSpPr/>
          <p:nvPr/>
        </p:nvSpPr>
        <p:spPr>
          <a:xfrm>
            <a:off x="4333875" y="3850592"/>
            <a:ext cx="981075" cy="1003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4;p42">
            <a:extLst>
              <a:ext uri="{FF2B5EF4-FFF2-40B4-BE49-F238E27FC236}">
                <a16:creationId xmlns:a16="http://schemas.microsoft.com/office/drawing/2014/main" id="{36499348-38D1-48AC-BB55-6C3B1EAE202B}"/>
              </a:ext>
            </a:extLst>
          </p:cNvPr>
          <p:cNvSpPr/>
          <p:nvPr/>
        </p:nvSpPr>
        <p:spPr>
          <a:xfrm flipH="1">
            <a:off x="-49604" y="-2445026"/>
            <a:ext cx="9193603" cy="7738992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F4246"/>
              </a:solidFill>
            </a:endParaRPr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1215629" y="1375068"/>
            <a:ext cx="6663136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/>
              <a:t>Our Advisor: </a:t>
            </a:r>
            <a:r>
              <a:rPr lang="en-029" sz="1800" dirty="0"/>
              <a:t>Joe Stabile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 err="1"/>
              <a:t>Foisie</a:t>
            </a:r>
            <a:r>
              <a:rPr lang="en-029" sz="1800" b="1" dirty="0"/>
              <a:t> Innovation Studio Makerspace: </a:t>
            </a:r>
            <a:r>
              <a:rPr lang="en-029" sz="1800" dirty="0"/>
              <a:t>Mitra Anand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/>
              <a:t>Washburn Shops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/>
              <a:t>Bose Corporation Makerspace: </a:t>
            </a:r>
            <a:r>
              <a:rPr lang="en-029" sz="1800" dirty="0"/>
              <a:t>Dan Sheehan and Carl Kallgren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/>
              <a:t>ECE Students: </a:t>
            </a:r>
            <a:r>
              <a:rPr lang="en-029" sz="1800" dirty="0" err="1"/>
              <a:t>Tahvorn</a:t>
            </a:r>
            <a:r>
              <a:rPr lang="en-029" sz="1800" dirty="0"/>
              <a:t> George and Fivos Kavassalis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b="1" dirty="0"/>
              <a:t>ME Department: </a:t>
            </a:r>
            <a:r>
              <a:rPr lang="en-029" sz="1800" dirty="0"/>
              <a:t>Barbara </a:t>
            </a:r>
            <a:r>
              <a:rPr lang="en-029" sz="1800" dirty="0" err="1"/>
              <a:t>Furham</a:t>
            </a:r>
            <a:endParaRPr sz="1800" dirty="0"/>
          </a:p>
        </p:txBody>
      </p:sp>
      <p:sp>
        <p:nvSpPr>
          <p:cNvPr id="5" name="Google Shape;404;p42">
            <a:extLst>
              <a:ext uri="{FF2B5EF4-FFF2-40B4-BE49-F238E27FC236}">
                <a16:creationId xmlns:a16="http://schemas.microsoft.com/office/drawing/2014/main" id="{EA049DFA-6139-4AF6-A25D-E326FB64C8E2}"/>
              </a:ext>
            </a:extLst>
          </p:cNvPr>
          <p:cNvSpPr/>
          <p:nvPr/>
        </p:nvSpPr>
        <p:spPr>
          <a:xfrm rot="5400000" flipH="1">
            <a:off x="-1398278" y="386319"/>
            <a:ext cx="6256325" cy="3558974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F4246"/>
              </a:solidFill>
            </a:endParaRPr>
          </a:p>
        </p:txBody>
      </p:sp>
      <p:sp>
        <p:nvSpPr>
          <p:cNvPr id="10" name="Google Shape;257;p43">
            <a:extLst>
              <a:ext uri="{FF2B5EF4-FFF2-40B4-BE49-F238E27FC236}">
                <a16:creationId xmlns:a16="http://schemas.microsoft.com/office/drawing/2014/main" id="{D864A720-8298-437B-B4E3-5754417B42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4948" y="277833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Acknowledgements</a:t>
            </a:r>
            <a:endParaRPr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4;p42">
            <a:extLst>
              <a:ext uri="{FF2B5EF4-FFF2-40B4-BE49-F238E27FC236}">
                <a16:creationId xmlns:a16="http://schemas.microsoft.com/office/drawing/2014/main" id="{36499348-38D1-48AC-BB55-6C3B1EAE202B}"/>
              </a:ext>
            </a:extLst>
          </p:cNvPr>
          <p:cNvSpPr/>
          <p:nvPr/>
        </p:nvSpPr>
        <p:spPr>
          <a:xfrm flipH="1">
            <a:off x="-49604" y="-2445026"/>
            <a:ext cx="9193603" cy="7738992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F4246"/>
              </a:solidFill>
            </a:endParaRPr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1448700" y="2382774"/>
            <a:ext cx="6246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dirty="0">
                <a:hlinkClick r:id="rId3"/>
              </a:rPr>
              <a:t>cancalmo@wpi.edu</a:t>
            </a:r>
            <a:endParaRPr lang="en-029"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dirty="0">
                <a:hlinkClick r:id="rId4"/>
              </a:rPr>
              <a:t>aacampbell@wpi.edu</a:t>
            </a:r>
            <a:endParaRPr lang="en-029"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dirty="0">
                <a:hlinkClick r:id="rId5"/>
              </a:rPr>
              <a:t>jrvantronk@wpi.edu</a:t>
            </a:r>
            <a:endParaRPr lang="en-029"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dirty="0">
                <a:hlinkClick r:id="rId6"/>
              </a:rPr>
              <a:t>yliu21@wpi.edu</a:t>
            </a:r>
            <a:endParaRPr lang="en-029"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029" sz="1800" dirty="0">
                <a:hlinkClick r:id="rId7"/>
              </a:rPr>
              <a:t>eswood@wpi.edu</a:t>
            </a:r>
            <a:endParaRPr lang="en-029"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dirty="0"/>
          </a:p>
        </p:txBody>
      </p:sp>
      <p:sp>
        <p:nvSpPr>
          <p:cNvPr id="5" name="Google Shape;404;p42">
            <a:extLst>
              <a:ext uri="{FF2B5EF4-FFF2-40B4-BE49-F238E27FC236}">
                <a16:creationId xmlns:a16="http://schemas.microsoft.com/office/drawing/2014/main" id="{EA049DFA-6139-4AF6-A25D-E326FB64C8E2}"/>
              </a:ext>
            </a:extLst>
          </p:cNvPr>
          <p:cNvSpPr/>
          <p:nvPr/>
        </p:nvSpPr>
        <p:spPr>
          <a:xfrm rot="5400000" flipH="1">
            <a:off x="-1398278" y="386319"/>
            <a:ext cx="6256325" cy="3558974"/>
          </a:xfrm>
          <a:custGeom>
            <a:avLst/>
            <a:gdLst/>
            <a:ahLst/>
            <a:cxnLst/>
            <a:rect l="l" t="t" r="r" b="b"/>
            <a:pathLst>
              <a:path w="53599" h="10805" extrusionOk="0">
                <a:moveTo>
                  <a:pt x="53599" y="0"/>
                </a:moveTo>
                <a:cubicBezTo>
                  <a:pt x="49472" y="6430"/>
                  <a:pt x="37251" y="10397"/>
                  <a:pt x="30897" y="10397"/>
                </a:cubicBezTo>
                <a:cubicBezTo>
                  <a:pt x="30121" y="10397"/>
                  <a:pt x="29432" y="10338"/>
                  <a:pt x="28856" y="10217"/>
                </a:cubicBezTo>
                <a:cubicBezTo>
                  <a:pt x="25198" y="9433"/>
                  <a:pt x="21476" y="7772"/>
                  <a:pt x="17527" y="6495"/>
                </a:cubicBezTo>
                <a:cubicBezTo>
                  <a:pt x="15670" y="5907"/>
                  <a:pt x="13774" y="5422"/>
                  <a:pt x="11816" y="5155"/>
                </a:cubicBezTo>
                <a:cubicBezTo>
                  <a:pt x="10976" y="5041"/>
                  <a:pt x="9692" y="4936"/>
                  <a:pt x="8154" y="4936"/>
                </a:cubicBezTo>
                <a:cubicBezTo>
                  <a:pt x="5804" y="4936"/>
                  <a:pt x="2861" y="5181"/>
                  <a:pt x="1" y="6009"/>
                </a:cubicBezTo>
                <a:lnTo>
                  <a:pt x="1" y="9535"/>
                </a:lnTo>
                <a:lnTo>
                  <a:pt x="1" y="10804"/>
                </a:lnTo>
                <a:lnTo>
                  <a:pt x="53599" y="10804"/>
                </a:lnTo>
                <a:lnTo>
                  <a:pt x="535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571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F4246"/>
              </a:solidFill>
            </a:endParaRPr>
          </a:p>
        </p:txBody>
      </p:sp>
      <p:sp>
        <p:nvSpPr>
          <p:cNvPr id="10" name="Google Shape;257;p43">
            <a:extLst>
              <a:ext uri="{FF2B5EF4-FFF2-40B4-BE49-F238E27FC236}">
                <a16:creationId xmlns:a16="http://schemas.microsoft.com/office/drawing/2014/main" id="{D864A720-8298-437B-B4E3-5754417B42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0145" y="910269"/>
            <a:ext cx="6514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/>
              <a:t>Thank you!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29844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EC5F8C1-6D4B-4559-8B22-418F57A1E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5"/>
          <a:stretch/>
        </p:blipFill>
        <p:spPr bwMode="auto">
          <a:xfrm>
            <a:off x="1130129" y="1563552"/>
            <a:ext cx="3214245" cy="2187537"/>
          </a:xfrm>
          <a:prstGeom prst="rect">
            <a:avLst/>
          </a:prstGeom>
          <a:noFill/>
          <a:effectLst>
            <a:reflection stA="25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Google Shape;257;p43"/>
          <p:cNvSpPr txBox="1">
            <a:spLocks noGrp="1"/>
          </p:cNvSpPr>
          <p:nvPr>
            <p:ph type="title"/>
          </p:nvPr>
        </p:nvSpPr>
        <p:spPr>
          <a:xfrm>
            <a:off x="2376697" y="311746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Problem statement</a:t>
            </a:r>
            <a:endParaRPr sz="4400" dirty="0"/>
          </a:p>
        </p:txBody>
      </p:sp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672818" y="1134887"/>
            <a:ext cx="41306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Vestibulocochlear nerve</a:t>
            </a:r>
            <a:endParaRPr sz="24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D3ABBA7-0862-4A88-8ACD-620908853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386" y="1690452"/>
            <a:ext cx="4130622" cy="1681200"/>
          </a:xfrm>
        </p:spPr>
        <p:txBody>
          <a:bodyPr/>
          <a:lstStyle/>
          <a:p>
            <a:pPr fontAlgn="base"/>
            <a:r>
              <a:rPr lang="en-GB" sz="1600" dirty="0"/>
              <a:t>466 Million cases of disabling hearing loss world wide. Expected to double by 2050 </a:t>
            </a:r>
            <a:r>
              <a:rPr lang="en-GB" sz="1200" i="1" dirty="0"/>
              <a:t>(WHO, 2020)</a:t>
            </a:r>
            <a:br>
              <a:rPr lang="en-GB" sz="1200" i="1" dirty="0"/>
            </a:br>
            <a:endParaRPr lang="en-GB" sz="1200" i="1" dirty="0"/>
          </a:p>
          <a:p>
            <a:pPr fontAlgn="base"/>
            <a:r>
              <a:rPr lang="en-GB" sz="1600" dirty="0"/>
              <a:t>Existing assistive devices are limited</a:t>
            </a:r>
          </a:p>
          <a:p>
            <a:pPr marL="139700" indent="0">
              <a:buNone/>
            </a:pPr>
            <a:endParaRPr lang="en-GB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>
            <a:spLocks noGrp="1"/>
          </p:cNvSpPr>
          <p:nvPr>
            <p:ph type="title"/>
          </p:nvPr>
        </p:nvSpPr>
        <p:spPr>
          <a:xfrm>
            <a:off x="1778077" y="347952"/>
            <a:ext cx="627581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Haptic audio assistive device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6846FB-458F-4107-89DE-59AA1DFB7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455" y="1283919"/>
            <a:ext cx="6409919" cy="1063041"/>
          </a:xfrm>
        </p:spPr>
        <p:txBody>
          <a:bodyPr/>
          <a:lstStyle/>
          <a:p>
            <a:pPr fontAlgn="base"/>
            <a:r>
              <a:rPr lang="en-GB" sz="1600" dirty="0"/>
              <a:t>Independent of the vestibular nerve</a:t>
            </a:r>
          </a:p>
          <a:p>
            <a:pPr fontAlgn="base"/>
            <a:r>
              <a:rPr lang="en-GB" sz="1600" dirty="0"/>
              <a:t>Non-invasive, wearable and planar</a:t>
            </a:r>
          </a:p>
          <a:p>
            <a:pPr fontAlgn="base"/>
            <a:r>
              <a:rPr lang="en-GB" sz="1600" dirty="0"/>
              <a:t>Utilize haptic feedback to the indication direction of sounds</a:t>
            </a:r>
          </a:p>
          <a:p>
            <a:pPr marL="139700" indent="0" fontAlgn="base">
              <a:buNone/>
            </a:pPr>
            <a:endParaRPr lang="en-GB" sz="1600" dirty="0"/>
          </a:p>
        </p:txBody>
      </p:sp>
      <p:sp>
        <p:nvSpPr>
          <p:cNvPr id="19" name="Google Shape;926;p59">
            <a:extLst>
              <a:ext uri="{FF2B5EF4-FFF2-40B4-BE49-F238E27FC236}">
                <a16:creationId xmlns:a16="http://schemas.microsoft.com/office/drawing/2014/main" id="{4B8732FA-267E-4994-BB58-84F39418DE25}"/>
              </a:ext>
            </a:extLst>
          </p:cNvPr>
          <p:cNvSpPr/>
          <p:nvPr/>
        </p:nvSpPr>
        <p:spPr>
          <a:xfrm>
            <a:off x="2323110" y="3120742"/>
            <a:ext cx="257100" cy="25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929;p59">
            <a:extLst>
              <a:ext uri="{FF2B5EF4-FFF2-40B4-BE49-F238E27FC236}">
                <a16:creationId xmlns:a16="http://schemas.microsoft.com/office/drawing/2014/main" id="{0B831089-2879-4F74-919C-8FDA28527259}"/>
              </a:ext>
            </a:extLst>
          </p:cNvPr>
          <p:cNvSpPr/>
          <p:nvPr/>
        </p:nvSpPr>
        <p:spPr>
          <a:xfrm>
            <a:off x="4915985" y="2704875"/>
            <a:ext cx="3736527" cy="17270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929;p59">
            <a:extLst>
              <a:ext uri="{FF2B5EF4-FFF2-40B4-BE49-F238E27FC236}">
                <a16:creationId xmlns:a16="http://schemas.microsoft.com/office/drawing/2014/main" id="{5AFCB635-95C4-4D9F-86E2-35B30B78D34B}"/>
              </a:ext>
            </a:extLst>
          </p:cNvPr>
          <p:cNvSpPr/>
          <p:nvPr/>
        </p:nvSpPr>
        <p:spPr>
          <a:xfrm>
            <a:off x="587885" y="2700867"/>
            <a:ext cx="3736527" cy="17270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30;p59">
            <a:extLst>
              <a:ext uri="{FF2B5EF4-FFF2-40B4-BE49-F238E27FC236}">
                <a16:creationId xmlns:a16="http://schemas.microsoft.com/office/drawing/2014/main" id="{FC3A0DFA-A217-44A9-9C82-0923F00BED93}"/>
              </a:ext>
            </a:extLst>
          </p:cNvPr>
          <p:cNvSpPr/>
          <p:nvPr/>
        </p:nvSpPr>
        <p:spPr>
          <a:xfrm>
            <a:off x="998220" y="2286567"/>
            <a:ext cx="2890624" cy="8187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Staatliches"/>
                <a:ea typeface="Staatliches"/>
                <a:cs typeface="Staatliches"/>
                <a:sym typeface="Staatliches"/>
              </a:rPr>
              <a:t>Urgent safety alerts</a:t>
            </a:r>
            <a:endParaRPr sz="2400" dirty="0">
              <a:solidFill>
                <a:schemeClr val="bg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BF1CB05-BF65-4586-946A-8A8F3733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1" y="3197408"/>
            <a:ext cx="1134076" cy="11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930;p59">
            <a:extLst>
              <a:ext uri="{FF2B5EF4-FFF2-40B4-BE49-F238E27FC236}">
                <a16:creationId xmlns:a16="http://schemas.microsoft.com/office/drawing/2014/main" id="{9531546A-2DAB-42FE-B75A-00C1FB32CE28}"/>
              </a:ext>
            </a:extLst>
          </p:cNvPr>
          <p:cNvSpPr/>
          <p:nvPr/>
        </p:nvSpPr>
        <p:spPr>
          <a:xfrm>
            <a:off x="5394960" y="2305402"/>
            <a:ext cx="2890624" cy="8187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029" sz="2400" dirty="0">
                <a:solidFill>
                  <a:schemeClr val="bg1"/>
                </a:solidFill>
                <a:latin typeface="Staatliches"/>
                <a:ea typeface="Staatliches"/>
                <a:cs typeface="Staatliches"/>
                <a:sym typeface="Staatliches"/>
              </a:rPr>
              <a:t>Social interactions</a:t>
            </a:r>
            <a:endParaRPr sz="2400" dirty="0">
              <a:solidFill>
                <a:schemeClr val="bg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C7070F46-651B-4608-879E-E1F21C9B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11" y="3218926"/>
            <a:ext cx="1824804" cy="10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2159EA1-4E7B-4A25-A5EB-5F70C345D99A}"/>
              </a:ext>
            </a:extLst>
          </p:cNvPr>
          <p:cNvGrpSpPr/>
          <p:nvPr/>
        </p:nvGrpSpPr>
        <p:grpSpPr>
          <a:xfrm>
            <a:off x="5175149" y="3183772"/>
            <a:ext cx="1106764" cy="1131175"/>
            <a:chOff x="5076089" y="3434094"/>
            <a:chExt cx="1106764" cy="11311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63D44E-C703-4EC5-BD78-AA7591708D5F}"/>
                </a:ext>
              </a:extLst>
            </p:cNvPr>
            <p:cNvSpPr/>
            <p:nvPr/>
          </p:nvSpPr>
          <p:spPr>
            <a:xfrm>
              <a:off x="5276710" y="3434094"/>
              <a:ext cx="740877" cy="1130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3F6BB831-F7A1-4C91-9165-6FEBA7A88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90213" y="3435232"/>
              <a:ext cx="392640" cy="11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9" name="Picture 7">
              <a:extLst>
                <a:ext uri="{FF2B5EF4-FFF2-40B4-BE49-F238E27FC236}">
                  <a16:creationId xmlns:a16="http://schemas.microsoft.com/office/drawing/2014/main" id="{34F8C811-5A43-4590-9B79-C0F3AF64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89" y="3435232"/>
              <a:ext cx="318871" cy="11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21" name="Picture 9">
            <a:extLst>
              <a:ext uri="{FF2B5EF4-FFF2-40B4-BE49-F238E27FC236}">
                <a16:creationId xmlns:a16="http://schemas.microsoft.com/office/drawing/2014/main" id="{6B3E5B0E-6CFC-41CE-99F4-3EE72265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97" y="3197408"/>
            <a:ext cx="1697845" cy="11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924;p59">
            <a:extLst>
              <a:ext uri="{FF2B5EF4-FFF2-40B4-BE49-F238E27FC236}">
                <a16:creationId xmlns:a16="http://schemas.microsoft.com/office/drawing/2014/main" id="{A93208EE-41CF-4783-84E7-6B6274DCA725}"/>
              </a:ext>
            </a:extLst>
          </p:cNvPr>
          <p:cNvSpPr/>
          <p:nvPr/>
        </p:nvSpPr>
        <p:spPr>
          <a:xfrm>
            <a:off x="780929" y="4396846"/>
            <a:ext cx="3325205" cy="3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 Fire Alarms, Vehicle Honks &amp; Sirens</a:t>
            </a:r>
            <a:endParaRPr sz="12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924;p59">
            <a:extLst>
              <a:ext uri="{FF2B5EF4-FFF2-40B4-BE49-F238E27FC236}">
                <a16:creationId xmlns:a16="http://schemas.microsoft.com/office/drawing/2014/main" id="{870A0CB4-877D-4F13-8CC2-047195305F67}"/>
              </a:ext>
            </a:extLst>
          </p:cNvPr>
          <p:cNvSpPr/>
          <p:nvPr/>
        </p:nvSpPr>
        <p:spPr>
          <a:xfrm>
            <a:off x="5134263" y="4396846"/>
            <a:ext cx="3325205" cy="3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Voices Directed Toward You</a:t>
            </a:r>
            <a:endParaRPr sz="12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1268640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2861D47-A883-4519-903E-F5D5E3259E43}"/>
              </a:ext>
            </a:extLst>
          </p:cNvPr>
          <p:cNvSpPr/>
          <p:nvPr/>
        </p:nvSpPr>
        <p:spPr>
          <a:xfrm>
            <a:off x="731629" y="4437267"/>
            <a:ext cx="2187051" cy="523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57C108-31D4-4091-80D6-950D26C5F64C}"/>
              </a:ext>
            </a:extLst>
          </p:cNvPr>
          <p:cNvSpPr/>
          <p:nvPr/>
        </p:nvSpPr>
        <p:spPr>
          <a:xfrm>
            <a:off x="731629" y="3651683"/>
            <a:ext cx="2187051" cy="62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3625EC-21EF-4EFD-BCA8-09A944B14D3B}"/>
              </a:ext>
            </a:extLst>
          </p:cNvPr>
          <p:cNvSpPr/>
          <p:nvPr/>
        </p:nvSpPr>
        <p:spPr>
          <a:xfrm>
            <a:off x="731629" y="2008359"/>
            <a:ext cx="2187051" cy="150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F3B0A-EAA2-4352-A886-F38EC5B818ED}"/>
              </a:ext>
            </a:extLst>
          </p:cNvPr>
          <p:cNvSpPr/>
          <p:nvPr/>
        </p:nvSpPr>
        <p:spPr>
          <a:xfrm>
            <a:off x="6303692" y="2031007"/>
            <a:ext cx="2229526" cy="148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EAB09F-294D-4CB4-B8E0-D17B76C6462F}"/>
              </a:ext>
            </a:extLst>
          </p:cNvPr>
          <p:cNvSpPr/>
          <p:nvPr/>
        </p:nvSpPr>
        <p:spPr>
          <a:xfrm>
            <a:off x="6303691" y="3651683"/>
            <a:ext cx="2229527" cy="130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28836-EF5D-4B1E-86C1-D173D4373A1A}"/>
              </a:ext>
            </a:extLst>
          </p:cNvPr>
          <p:cNvSpPr/>
          <p:nvPr/>
        </p:nvSpPr>
        <p:spPr>
          <a:xfrm>
            <a:off x="3484052" y="3651683"/>
            <a:ext cx="2193046" cy="130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EB5D9-82CC-4175-A6F7-9F487F17C7ED}"/>
              </a:ext>
            </a:extLst>
          </p:cNvPr>
          <p:cNvSpPr/>
          <p:nvPr/>
        </p:nvSpPr>
        <p:spPr>
          <a:xfrm>
            <a:off x="3484052" y="2031007"/>
            <a:ext cx="2193046" cy="148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Google Shape;610;p52">
            <a:extLst>
              <a:ext uri="{FF2B5EF4-FFF2-40B4-BE49-F238E27FC236}">
                <a16:creationId xmlns:a16="http://schemas.microsoft.com/office/drawing/2014/main" id="{6CCDC846-5F23-4BB2-845C-CCCF6DA207A7}"/>
              </a:ext>
            </a:extLst>
          </p:cNvPr>
          <p:cNvSpPr/>
          <p:nvPr/>
        </p:nvSpPr>
        <p:spPr>
          <a:xfrm>
            <a:off x="610782" y="1826370"/>
            <a:ext cx="2412112" cy="32041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13;p52">
            <a:extLst>
              <a:ext uri="{FF2B5EF4-FFF2-40B4-BE49-F238E27FC236}">
                <a16:creationId xmlns:a16="http://schemas.microsoft.com/office/drawing/2014/main" id="{B8C979B9-7A17-40A1-ABE4-E985B5B8E37B}"/>
              </a:ext>
            </a:extLst>
          </p:cNvPr>
          <p:cNvSpPr/>
          <p:nvPr/>
        </p:nvSpPr>
        <p:spPr>
          <a:xfrm>
            <a:off x="610782" y="1232414"/>
            <a:ext cx="2412112" cy="4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Magnet and coil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" name="Google Shape;610;p52">
            <a:extLst>
              <a:ext uri="{FF2B5EF4-FFF2-40B4-BE49-F238E27FC236}">
                <a16:creationId xmlns:a16="http://schemas.microsoft.com/office/drawing/2014/main" id="{F2E05BD0-F1D5-4F26-9F60-B57B3E8DF494}"/>
              </a:ext>
            </a:extLst>
          </p:cNvPr>
          <p:cNvSpPr/>
          <p:nvPr/>
        </p:nvSpPr>
        <p:spPr>
          <a:xfrm>
            <a:off x="6198338" y="1826370"/>
            <a:ext cx="2412112" cy="32041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10;p52">
            <a:extLst>
              <a:ext uri="{FF2B5EF4-FFF2-40B4-BE49-F238E27FC236}">
                <a16:creationId xmlns:a16="http://schemas.microsoft.com/office/drawing/2014/main" id="{96EFFAA2-DC48-48E6-B60F-89080680BDA9}"/>
              </a:ext>
            </a:extLst>
          </p:cNvPr>
          <p:cNvSpPr/>
          <p:nvPr/>
        </p:nvSpPr>
        <p:spPr>
          <a:xfrm>
            <a:off x="3365944" y="1826370"/>
            <a:ext cx="2412112" cy="32041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13;p52">
            <a:extLst>
              <a:ext uri="{FF2B5EF4-FFF2-40B4-BE49-F238E27FC236}">
                <a16:creationId xmlns:a16="http://schemas.microsoft.com/office/drawing/2014/main" id="{739226A9-E5AA-409D-8375-1A818C81FBEC}"/>
              </a:ext>
            </a:extLst>
          </p:cNvPr>
          <p:cNvSpPr/>
          <p:nvPr/>
        </p:nvSpPr>
        <p:spPr>
          <a:xfrm>
            <a:off x="3365944" y="1232414"/>
            <a:ext cx="2412112" cy="4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D</a:t>
            </a:r>
            <a:r>
              <a:rPr lang="en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ielectric </a:t>
            </a: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ELASTOMERS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8" name="Google Shape;613;p52">
            <a:extLst>
              <a:ext uri="{FF2B5EF4-FFF2-40B4-BE49-F238E27FC236}">
                <a16:creationId xmlns:a16="http://schemas.microsoft.com/office/drawing/2014/main" id="{AF28C73D-5D1D-4E52-8AA5-ACD8A1ED89BC}"/>
              </a:ext>
            </a:extLst>
          </p:cNvPr>
          <p:cNvSpPr/>
          <p:nvPr/>
        </p:nvSpPr>
        <p:spPr>
          <a:xfrm>
            <a:off x="6198338" y="1232414"/>
            <a:ext cx="2412112" cy="4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INVERSE PIEZOS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CFB4F6B-2674-425D-819A-E94754F53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4"/>
          <a:stretch/>
        </p:blipFill>
        <p:spPr bwMode="auto">
          <a:xfrm>
            <a:off x="867914" y="2128899"/>
            <a:ext cx="1909264" cy="129078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36EA652-4DBF-4FEB-ABC0-1F5FC2206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3" b="29375"/>
          <a:stretch/>
        </p:blipFill>
        <p:spPr bwMode="auto">
          <a:xfrm>
            <a:off x="929640" y="3745122"/>
            <a:ext cx="1737360" cy="45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08FA5C2-A9E4-43D1-A40F-843719938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2" b="35587"/>
          <a:stretch/>
        </p:blipFill>
        <p:spPr bwMode="auto">
          <a:xfrm flipH="1">
            <a:off x="787592" y="4529404"/>
            <a:ext cx="2077528" cy="3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C04C1248-1E74-4E22-9951-60C75582E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73" b="-32099"/>
          <a:stretch/>
        </p:blipFill>
        <p:spPr bwMode="auto">
          <a:xfrm>
            <a:off x="3484051" y="2071807"/>
            <a:ext cx="2193046" cy="12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A595578B-3E95-4FF8-8882-66D20FEEF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4"/>
          <a:stretch/>
        </p:blipFill>
        <p:spPr bwMode="auto">
          <a:xfrm>
            <a:off x="3551279" y="3789726"/>
            <a:ext cx="2058591" cy="10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4522AA1A-E228-4F73-934D-BBEB92847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47" y="2347654"/>
            <a:ext cx="2047461" cy="7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F7EA4A00-B74E-484D-8173-49059E110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-27358" r="5290" b="-29000"/>
          <a:stretch/>
        </p:blipFill>
        <p:spPr bwMode="auto">
          <a:xfrm>
            <a:off x="6303691" y="3794045"/>
            <a:ext cx="2229527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57;p43">
            <a:extLst>
              <a:ext uri="{FF2B5EF4-FFF2-40B4-BE49-F238E27FC236}">
                <a16:creationId xmlns:a16="http://schemas.microsoft.com/office/drawing/2014/main" id="{5E30D75C-E1CF-441A-9D19-0DF4950562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6697" y="311746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Haptic mechanisms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5947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00B970-A684-468C-9CB3-7A6C6D231F47}"/>
              </a:ext>
            </a:extLst>
          </p:cNvPr>
          <p:cNvGrpSpPr/>
          <p:nvPr/>
        </p:nvGrpSpPr>
        <p:grpSpPr>
          <a:xfrm>
            <a:off x="1420702" y="1083364"/>
            <a:ext cx="6155958" cy="3906185"/>
            <a:chOff x="1420702" y="1083364"/>
            <a:chExt cx="6155958" cy="3906185"/>
          </a:xfrm>
          <a:effectLst>
            <a:reflection stA="30000" endPos="65000" dist="50800" dir="5400000" sy="-100000" algn="bl" rotWithShape="0"/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C5AB4D-83C6-43C9-A005-B71FD367C376}"/>
                </a:ext>
              </a:extLst>
            </p:cNvPr>
            <p:cNvSpPr/>
            <p:nvPr/>
          </p:nvSpPr>
          <p:spPr>
            <a:xfrm>
              <a:off x="3786809" y="1083364"/>
              <a:ext cx="1550504" cy="3906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ED23C72-A877-409A-99F2-E4806EDB0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702" y="1083364"/>
              <a:ext cx="2912760" cy="390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D8F555-5FC7-419D-98BF-18DD8D3E4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1" y="1083364"/>
              <a:ext cx="2547459" cy="390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Google Shape;257;p43">
            <a:extLst>
              <a:ext uri="{FF2B5EF4-FFF2-40B4-BE49-F238E27FC236}">
                <a16:creationId xmlns:a16="http://schemas.microsoft.com/office/drawing/2014/main" id="{F6F6DCCC-8C75-4997-BEB2-E6DF3F221C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6697" y="311746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Wearable design</a:t>
            </a:r>
            <a:endParaRPr sz="4400" dirty="0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4EB4354-3258-4C17-99D1-61FEF5DDD553}"/>
              </a:ext>
            </a:extLst>
          </p:cNvPr>
          <p:cNvGrpSpPr/>
          <p:nvPr/>
        </p:nvGrpSpPr>
        <p:grpSpPr>
          <a:xfrm>
            <a:off x="1712660" y="2757172"/>
            <a:ext cx="5770776" cy="1775460"/>
            <a:chOff x="1708684" y="2750820"/>
            <a:chExt cx="5770776" cy="177546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BC5EAE-6474-4A4F-8CA6-0BEB5866C909}"/>
                </a:ext>
              </a:extLst>
            </p:cNvPr>
            <p:cNvCxnSpPr/>
            <p:nvPr/>
          </p:nvCxnSpPr>
          <p:spPr>
            <a:xfrm>
              <a:off x="2225040" y="2887980"/>
              <a:ext cx="914400" cy="54102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3882E2-A58C-4CAF-8208-DB76E19E6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7008" y="2857500"/>
              <a:ext cx="746760" cy="57150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22A4E9-D307-46B4-A250-7735E45CA947}"/>
                </a:ext>
              </a:extLst>
            </p:cNvPr>
            <p:cNvCxnSpPr>
              <a:cxnSpLocks/>
            </p:cNvCxnSpPr>
            <p:nvPr/>
          </p:nvCxnSpPr>
          <p:spPr>
            <a:xfrm>
              <a:off x="3122248" y="342138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435E6A-1A3E-4F6D-8DEB-37ABDBA19CB9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20" y="3962400"/>
              <a:ext cx="7620" cy="5638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360382-3275-4675-A13E-95BB1F38D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8684" y="2895600"/>
              <a:ext cx="523976" cy="24003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AAB212-0FBE-492B-AE2D-856C76F0DA10}"/>
                </a:ext>
              </a:extLst>
            </p:cNvPr>
            <p:cNvCxnSpPr>
              <a:cxnSpLocks/>
            </p:cNvCxnSpPr>
            <p:nvPr/>
          </p:nvCxnSpPr>
          <p:spPr>
            <a:xfrm>
              <a:off x="3835179" y="2857500"/>
              <a:ext cx="261795" cy="131445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355951-2CB1-40C6-80B4-4CA5E5E3B84E}"/>
                </a:ext>
              </a:extLst>
            </p:cNvPr>
            <p:cNvCxnSpPr>
              <a:cxnSpLocks/>
            </p:cNvCxnSpPr>
            <p:nvPr/>
          </p:nvCxnSpPr>
          <p:spPr>
            <a:xfrm>
              <a:off x="4089354" y="297180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178150-63D7-4CC5-898B-C5273F3F4A2D}"/>
                </a:ext>
              </a:extLst>
            </p:cNvPr>
            <p:cNvCxnSpPr>
              <a:cxnSpLocks/>
            </p:cNvCxnSpPr>
            <p:nvPr/>
          </p:nvCxnSpPr>
          <p:spPr>
            <a:xfrm>
              <a:off x="3106032" y="3055620"/>
              <a:ext cx="17192" cy="37338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7296FA6-7117-4CB9-AD1F-34D12B11EABC}"/>
                </a:ext>
              </a:extLst>
            </p:cNvPr>
            <p:cNvCxnSpPr>
              <a:cxnSpLocks/>
            </p:cNvCxnSpPr>
            <p:nvPr/>
          </p:nvCxnSpPr>
          <p:spPr>
            <a:xfrm>
              <a:off x="5511563" y="2757908"/>
              <a:ext cx="527505" cy="37719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47CF51-1502-40C8-A585-5ACEB797B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6744" y="2750820"/>
              <a:ext cx="301238" cy="33147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139FA3-3E04-4453-BBB2-08B0C212B1DF}"/>
                </a:ext>
              </a:extLst>
            </p:cNvPr>
            <p:cNvCxnSpPr>
              <a:cxnSpLocks/>
            </p:cNvCxnSpPr>
            <p:nvPr/>
          </p:nvCxnSpPr>
          <p:spPr>
            <a:xfrm>
              <a:off x="5236744" y="2923222"/>
              <a:ext cx="0" cy="357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91DE02-0752-41BB-BFD1-8C708EE79B24}"/>
                </a:ext>
              </a:extLst>
            </p:cNvPr>
            <p:cNvCxnSpPr>
              <a:cxnSpLocks/>
            </p:cNvCxnSpPr>
            <p:nvPr/>
          </p:nvCxnSpPr>
          <p:spPr>
            <a:xfrm>
              <a:off x="1708684" y="2988945"/>
              <a:ext cx="0" cy="357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E2BF33-EDA8-4C22-8941-E0ACA7E1B9C8}"/>
                </a:ext>
              </a:extLst>
            </p:cNvPr>
            <p:cNvCxnSpPr>
              <a:cxnSpLocks/>
            </p:cNvCxnSpPr>
            <p:nvPr/>
          </p:nvCxnSpPr>
          <p:spPr>
            <a:xfrm>
              <a:off x="7305996" y="3320183"/>
              <a:ext cx="120116" cy="240654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C8051F8-4400-4014-91D7-BAFBF2E7432B}"/>
                </a:ext>
              </a:extLst>
            </p:cNvPr>
            <p:cNvCxnSpPr>
              <a:cxnSpLocks/>
              <a:endCxn id="49" idx="7"/>
            </p:cNvCxnSpPr>
            <p:nvPr/>
          </p:nvCxnSpPr>
          <p:spPr>
            <a:xfrm flipH="1">
              <a:off x="7338888" y="3167938"/>
              <a:ext cx="140572" cy="193981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C435AF7-D57B-4055-A5A5-C3596FE54896}"/>
              </a:ext>
            </a:extLst>
          </p:cNvPr>
          <p:cNvSpPr/>
          <p:nvPr/>
        </p:nvSpPr>
        <p:spPr>
          <a:xfrm>
            <a:off x="3062190" y="309753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D90B8F8-7CAB-44A1-BDB6-59834A7DE619}"/>
              </a:ext>
            </a:extLst>
          </p:cNvPr>
          <p:cNvSpPr/>
          <p:nvPr/>
        </p:nvSpPr>
        <p:spPr>
          <a:xfrm>
            <a:off x="3079382" y="402415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329B65-54AC-4DF0-9476-62DA61DECD8C}"/>
              </a:ext>
            </a:extLst>
          </p:cNvPr>
          <p:cNvSpPr/>
          <p:nvPr/>
        </p:nvSpPr>
        <p:spPr>
          <a:xfrm>
            <a:off x="1685288" y="306681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1B4F01C-6401-4752-8D75-0A600F00E768}"/>
              </a:ext>
            </a:extLst>
          </p:cNvPr>
          <p:cNvSpPr/>
          <p:nvPr/>
        </p:nvSpPr>
        <p:spPr>
          <a:xfrm>
            <a:off x="1685288" y="319254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E999C-B242-42E7-BE20-6554607F15B1}"/>
              </a:ext>
            </a:extLst>
          </p:cNvPr>
          <p:cNvSpPr/>
          <p:nvPr/>
        </p:nvSpPr>
        <p:spPr>
          <a:xfrm>
            <a:off x="6009543" y="309753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B4F8916-4898-4220-A7B0-F370F272C694}"/>
              </a:ext>
            </a:extLst>
          </p:cNvPr>
          <p:cNvSpPr/>
          <p:nvPr/>
        </p:nvSpPr>
        <p:spPr>
          <a:xfrm>
            <a:off x="7305996" y="345162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20424D-0D1E-469D-9D95-3C9513596AB9}"/>
              </a:ext>
            </a:extLst>
          </p:cNvPr>
          <p:cNvSpPr/>
          <p:nvPr/>
        </p:nvSpPr>
        <p:spPr>
          <a:xfrm>
            <a:off x="6019194" y="3192548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EB0EDB5-A9E4-46A5-9CD7-6806B027037F}"/>
              </a:ext>
            </a:extLst>
          </p:cNvPr>
          <p:cNvSpPr/>
          <p:nvPr/>
        </p:nvSpPr>
        <p:spPr>
          <a:xfrm>
            <a:off x="7236363" y="3345180"/>
            <a:ext cx="120116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27AEF-D6BE-4EAF-8698-FB17B8B116B4}"/>
              </a:ext>
            </a:extLst>
          </p:cNvPr>
          <p:cNvSpPr/>
          <p:nvPr/>
        </p:nvSpPr>
        <p:spPr>
          <a:xfrm>
            <a:off x="1233111" y="1916193"/>
            <a:ext cx="1139549" cy="371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99AB02-A11E-4F33-874E-B624032523C4}"/>
              </a:ext>
            </a:extLst>
          </p:cNvPr>
          <p:cNvSpPr txBox="1"/>
          <p:nvPr/>
        </p:nvSpPr>
        <p:spPr>
          <a:xfrm>
            <a:off x="1233111" y="1986290"/>
            <a:ext cx="117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Microphones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1E64B4-882B-4DE0-AE4B-DBE438C68E48}"/>
              </a:ext>
            </a:extLst>
          </p:cNvPr>
          <p:cNvSpPr/>
          <p:nvPr/>
        </p:nvSpPr>
        <p:spPr>
          <a:xfrm>
            <a:off x="297886" y="2486322"/>
            <a:ext cx="1139549" cy="371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227CBA-506E-42F0-BD11-7DDAA088B6C6}"/>
              </a:ext>
            </a:extLst>
          </p:cNvPr>
          <p:cNvSpPr txBox="1"/>
          <p:nvPr/>
        </p:nvSpPr>
        <p:spPr>
          <a:xfrm>
            <a:off x="297886" y="2556419"/>
            <a:ext cx="117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Ribbon Cables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C91BEE-8F52-48D6-9497-F3A746395C18}"/>
              </a:ext>
            </a:extLst>
          </p:cNvPr>
          <p:cNvSpPr/>
          <p:nvPr/>
        </p:nvSpPr>
        <p:spPr>
          <a:xfrm>
            <a:off x="134548" y="3285250"/>
            <a:ext cx="1139549" cy="5009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1EFBC06-9B40-4C59-9A3F-7F5FA3A8217A}"/>
              </a:ext>
            </a:extLst>
          </p:cNvPr>
          <p:cNvSpPr txBox="1"/>
          <p:nvPr/>
        </p:nvSpPr>
        <p:spPr>
          <a:xfrm>
            <a:off x="134548" y="3355347"/>
            <a:ext cx="1170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Electrical Housing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D73339-57F5-420A-8313-E315AD0EA14E}"/>
              </a:ext>
            </a:extLst>
          </p:cNvPr>
          <p:cNvSpPr/>
          <p:nvPr/>
        </p:nvSpPr>
        <p:spPr>
          <a:xfrm>
            <a:off x="4248580" y="3188737"/>
            <a:ext cx="868453" cy="4808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08219BF-C033-43D6-B63A-AB33098881D9}"/>
              </a:ext>
            </a:extLst>
          </p:cNvPr>
          <p:cNvSpPr txBox="1"/>
          <p:nvPr/>
        </p:nvSpPr>
        <p:spPr>
          <a:xfrm>
            <a:off x="4114800" y="3231114"/>
            <a:ext cx="1170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Planar Actuators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5239FA-5D49-4E13-9815-A14C7662E6EB}"/>
              </a:ext>
            </a:extLst>
          </p:cNvPr>
          <p:cNvCxnSpPr/>
          <p:nvPr/>
        </p:nvCxnSpPr>
        <p:spPr>
          <a:xfrm flipH="1">
            <a:off x="3261360" y="3459480"/>
            <a:ext cx="987220" cy="4114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ADDD83-8E5F-47BB-8EBA-C74BB2C92F0B}"/>
              </a:ext>
            </a:extLst>
          </p:cNvPr>
          <p:cNvCxnSpPr>
            <a:cxnSpLocks/>
          </p:cNvCxnSpPr>
          <p:nvPr/>
        </p:nvCxnSpPr>
        <p:spPr>
          <a:xfrm>
            <a:off x="5133308" y="3355347"/>
            <a:ext cx="726698" cy="399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AA2BFF55-F1FB-4A23-B78B-6F7163419A7D}"/>
              </a:ext>
            </a:extLst>
          </p:cNvPr>
          <p:cNvCxnSpPr>
            <a:cxnSpLocks/>
          </p:cNvCxnSpPr>
          <p:nvPr/>
        </p:nvCxnSpPr>
        <p:spPr>
          <a:xfrm>
            <a:off x="2417149" y="2136847"/>
            <a:ext cx="562271" cy="6811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89CF8941-1E91-4EDA-A0F5-75CF0B1785E0}"/>
              </a:ext>
            </a:extLst>
          </p:cNvPr>
          <p:cNvCxnSpPr>
            <a:stCxn id="61" idx="3"/>
          </p:cNvCxnSpPr>
          <p:nvPr/>
        </p:nvCxnSpPr>
        <p:spPr>
          <a:xfrm>
            <a:off x="1304577" y="3570791"/>
            <a:ext cx="1377663" cy="100882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D8098A4A-2F31-479A-AEC7-D878723832BC}"/>
              </a:ext>
            </a:extLst>
          </p:cNvPr>
          <p:cNvCxnSpPr/>
          <p:nvPr/>
        </p:nvCxnSpPr>
        <p:spPr>
          <a:xfrm>
            <a:off x="1467915" y="2571750"/>
            <a:ext cx="904745" cy="4647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7" name="Picture 6">
            <a:extLst>
              <a:ext uri="{FF2B5EF4-FFF2-40B4-BE49-F238E27FC236}">
                <a16:creationId xmlns:a16="http://schemas.microsoft.com/office/drawing/2014/main" id="{0569E4BC-5887-4F5F-9CA9-9ADF551E4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54" y="1815145"/>
            <a:ext cx="964805" cy="5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9DFAE0D1-F07C-48A7-A9F9-EA490F7CAFDF}"/>
              </a:ext>
            </a:extLst>
          </p:cNvPr>
          <p:cNvSpPr/>
          <p:nvPr/>
        </p:nvSpPr>
        <p:spPr>
          <a:xfrm>
            <a:off x="4377951" y="1715429"/>
            <a:ext cx="560014" cy="270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F90C6F-BF46-4B85-B5D6-7D1F4B8B4B68}"/>
              </a:ext>
            </a:extLst>
          </p:cNvPr>
          <p:cNvSpPr/>
          <p:nvPr/>
        </p:nvSpPr>
        <p:spPr>
          <a:xfrm>
            <a:off x="4785513" y="1937806"/>
            <a:ext cx="560014" cy="270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B2C67D7F-9B2A-4C1E-9109-25748EBCF699}"/>
              </a:ext>
            </a:extLst>
          </p:cNvPr>
          <p:cNvCxnSpPr>
            <a:cxnSpLocks/>
          </p:cNvCxnSpPr>
          <p:nvPr/>
        </p:nvCxnSpPr>
        <p:spPr>
          <a:xfrm flipH="1">
            <a:off x="3199499" y="2259457"/>
            <a:ext cx="1107781" cy="89522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 idx="2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FFBB0-AD9B-4A8D-A5CA-B05ACD7E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sz="4800" dirty="0"/>
              <a:t>Mechanical design</a:t>
            </a:r>
            <a:endParaRPr lang="en-GB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B66B03-EFE3-4A05-AF19-472F2DC96E29}"/>
              </a:ext>
            </a:extLst>
          </p:cNvPr>
          <p:cNvSpPr/>
          <p:nvPr/>
        </p:nvSpPr>
        <p:spPr>
          <a:xfrm>
            <a:off x="750303" y="3192845"/>
            <a:ext cx="2140049" cy="86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dirty="0"/>
              <a:t>z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5F5CA-0414-490F-952F-6E07ED77BF89}"/>
              </a:ext>
            </a:extLst>
          </p:cNvPr>
          <p:cNvSpPr/>
          <p:nvPr/>
        </p:nvSpPr>
        <p:spPr>
          <a:xfrm>
            <a:off x="6336018" y="1670943"/>
            <a:ext cx="2136751" cy="1801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09156-319A-4479-ABE3-0F173363884D}"/>
              </a:ext>
            </a:extLst>
          </p:cNvPr>
          <p:cNvSpPr/>
          <p:nvPr/>
        </p:nvSpPr>
        <p:spPr>
          <a:xfrm>
            <a:off x="6321449" y="3616312"/>
            <a:ext cx="2136751" cy="135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EEC80C-2CB1-48DA-97D3-5140B219A466}"/>
              </a:ext>
            </a:extLst>
          </p:cNvPr>
          <p:cNvSpPr/>
          <p:nvPr/>
        </p:nvSpPr>
        <p:spPr>
          <a:xfrm>
            <a:off x="750302" y="4024090"/>
            <a:ext cx="2140049" cy="944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41B32F-F2D4-4602-9975-818EC7E18915}"/>
              </a:ext>
            </a:extLst>
          </p:cNvPr>
          <p:cNvSpPr/>
          <p:nvPr/>
        </p:nvSpPr>
        <p:spPr>
          <a:xfrm>
            <a:off x="3498484" y="3531340"/>
            <a:ext cx="2147028" cy="1437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F99662-3700-4E95-8737-0312005A3D19}"/>
              </a:ext>
            </a:extLst>
          </p:cNvPr>
          <p:cNvSpPr/>
          <p:nvPr/>
        </p:nvSpPr>
        <p:spPr>
          <a:xfrm>
            <a:off x="3498484" y="1680335"/>
            <a:ext cx="2147028" cy="170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0F052-E3F0-4060-80CD-752C5F5EE499}"/>
              </a:ext>
            </a:extLst>
          </p:cNvPr>
          <p:cNvSpPr/>
          <p:nvPr/>
        </p:nvSpPr>
        <p:spPr>
          <a:xfrm>
            <a:off x="750303" y="1679187"/>
            <a:ext cx="2140049" cy="151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oogle Shape;610;p52">
            <a:extLst>
              <a:ext uri="{FF2B5EF4-FFF2-40B4-BE49-F238E27FC236}">
                <a16:creationId xmlns:a16="http://schemas.microsoft.com/office/drawing/2014/main" id="{6CCDC846-5F23-4BB2-845C-CCCF6DA207A7}"/>
              </a:ext>
            </a:extLst>
          </p:cNvPr>
          <p:cNvSpPr/>
          <p:nvPr/>
        </p:nvSpPr>
        <p:spPr>
          <a:xfrm>
            <a:off x="610782" y="1541655"/>
            <a:ext cx="2412112" cy="35064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13;p52">
            <a:extLst>
              <a:ext uri="{FF2B5EF4-FFF2-40B4-BE49-F238E27FC236}">
                <a16:creationId xmlns:a16="http://schemas.microsoft.com/office/drawing/2014/main" id="{B8C979B9-7A17-40A1-ABE4-E985B5B8E37B}"/>
              </a:ext>
            </a:extLst>
          </p:cNvPr>
          <p:cNvSpPr/>
          <p:nvPr/>
        </p:nvSpPr>
        <p:spPr>
          <a:xfrm>
            <a:off x="610782" y="999473"/>
            <a:ext cx="2412112" cy="49025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R</a:t>
            </a:r>
            <a:r>
              <a:rPr lang="en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ace track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5" name="Google Shape;610;p52">
            <a:extLst>
              <a:ext uri="{FF2B5EF4-FFF2-40B4-BE49-F238E27FC236}">
                <a16:creationId xmlns:a16="http://schemas.microsoft.com/office/drawing/2014/main" id="{F2E05BD0-F1D5-4F26-9F60-B57B3E8DF494}"/>
              </a:ext>
            </a:extLst>
          </p:cNvPr>
          <p:cNvSpPr/>
          <p:nvPr/>
        </p:nvSpPr>
        <p:spPr>
          <a:xfrm>
            <a:off x="6198338" y="1541653"/>
            <a:ext cx="2412112" cy="35064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10;p52">
            <a:extLst>
              <a:ext uri="{FF2B5EF4-FFF2-40B4-BE49-F238E27FC236}">
                <a16:creationId xmlns:a16="http://schemas.microsoft.com/office/drawing/2014/main" id="{96EFFAA2-DC48-48E6-B60F-89080680BDA9}"/>
              </a:ext>
            </a:extLst>
          </p:cNvPr>
          <p:cNvSpPr/>
          <p:nvPr/>
        </p:nvSpPr>
        <p:spPr>
          <a:xfrm>
            <a:off x="3365944" y="1541655"/>
            <a:ext cx="2412112" cy="350643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13;p52">
            <a:extLst>
              <a:ext uri="{FF2B5EF4-FFF2-40B4-BE49-F238E27FC236}">
                <a16:creationId xmlns:a16="http://schemas.microsoft.com/office/drawing/2014/main" id="{739226A9-E5AA-409D-8375-1A818C81FBEC}"/>
              </a:ext>
            </a:extLst>
          </p:cNvPr>
          <p:cNvSpPr/>
          <p:nvPr/>
        </p:nvSpPr>
        <p:spPr>
          <a:xfrm>
            <a:off x="3365944" y="999473"/>
            <a:ext cx="2412112" cy="49025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F</a:t>
            </a:r>
            <a:r>
              <a:rPr lang="en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lexible pyralux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8" name="Google Shape;613;p52">
            <a:extLst>
              <a:ext uri="{FF2B5EF4-FFF2-40B4-BE49-F238E27FC236}">
                <a16:creationId xmlns:a16="http://schemas.microsoft.com/office/drawing/2014/main" id="{AF28C73D-5D1D-4E52-8AA5-ACD8A1ED89BC}"/>
              </a:ext>
            </a:extLst>
          </p:cNvPr>
          <p:cNvSpPr/>
          <p:nvPr/>
        </p:nvSpPr>
        <p:spPr>
          <a:xfrm>
            <a:off x="6198338" y="999473"/>
            <a:ext cx="2412112" cy="49025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P</a:t>
            </a:r>
            <a:r>
              <a:rPr lang="en" sz="18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lanar coil disk</a:t>
            </a:r>
            <a:endParaRPr sz="18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2B22385-C198-4F8A-BD31-B2042985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70" y="1736874"/>
            <a:ext cx="1653197" cy="16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4947CBB-E306-41BC-87E5-1A68DED6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4" y="3614709"/>
            <a:ext cx="1359188" cy="12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0459A6C-AF09-4FC5-86DD-81A836A00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9" y="4139117"/>
            <a:ext cx="1027967" cy="7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59DDEC13-50C5-4F6D-B490-E50969FD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2421" y="4139201"/>
            <a:ext cx="971077" cy="71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DC647A93-8B31-41B4-99DB-64006B7CF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59" y="1679187"/>
            <a:ext cx="1844041" cy="16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FCA580AF-5E20-48C9-B472-A2AB9C5B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76" y="3684951"/>
            <a:ext cx="1647495" cy="12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57;p43">
            <a:extLst>
              <a:ext uri="{FF2B5EF4-FFF2-40B4-BE49-F238E27FC236}">
                <a16:creationId xmlns:a16="http://schemas.microsoft.com/office/drawing/2014/main" id="{37034E9C-1982-4CF1-A00B-69870FD85C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572" y="289471"/>
            <a:ext cx="66758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Actuator design development</a:t>
            </a:r>
            <a:endParaRPr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B9B0D-6002-46DB-A7C1-6EE2ED546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820" y="3004694"/>
            <a:ext cx="1197993" cy="1053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E41BA-164D-4049-A095-A9B69DC7D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74" y="1726495"/>
            <a:ext cx="1364330" cy="12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261A8C-98BD-45B3-BE50-A66264ED8E77}"/>
              </a:ext>
            </a:extLst>
          </p:cNvPr>
          <p:cNvSpPr/>
          <p:nvPr/>
        </p:nvSpPr>
        <p:spPr>
          <a:xfrm>
            <a:off x="-975359" y="1098614"/>
            <a:ext cx="10568940" cy="362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303D964-E0FC-4B84-860B-CF5AF5213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3" y="1098614"/>
            <a:ext cx="3276600" cy="36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26894A2-8265-49C3-9B00-4D4FC33DE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23" y="1434840"/>
            <a:ext cx="5134381" cy="27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49135AA6-153B-4571-B8DA-9F404AE155AF}"/>
              </a:ext>
            </a:extLst>
          </p:cNvPr>
          <p:cNvSpPr/>
          <p:nvPr/>
        </p:nvSpPr>
        <p:spPr>
          <a:xfrm rot="21375049">
            <a:off x="4612997" y="2409905"/>
            <a:ext cx="3801115" cy="1239823"/>
          </a:xfrm>
          <a:prstGeom prst="donut">
            <a:avLst>
              <a:gd name="adj" fmla="val 7745"/>
            </a:avLst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Google Shape;257;p43">
            <a:extLst>
              <a:ext uri="{FF2B5EF4-FFF2-40B4-BE49-F238E27FC236}">
                <a16:creationId xmlns:a16="http://schemas.microsoft.com/office/drawing/2014/main" id="{A67D1400-546C-4205-99A8-94D32B66A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4018" y="277833"/>
            <a:ext cx="55959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Final dome cad assembly</a:t>
            </a:r>
            <a:endParaRPr sz="4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1CC23D-CF2E-448E-BCF2-0302FC1F2C92}"/>
              </a:ext>
            </a:extLst>
          </p:cNvPr>
          <p:cNvSpPr/>
          <p:nvPr/>
        </p:nvSpPr>
        <p:spPr>
          <a:xfrm>
            <a:off x="5692140" y="3634740"/>
            <a:ext cx="3810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AC6B4C-37F9-4034-A0B2-B03CDB5C4FC2}"/>
              </a:ext>
            </a:extLst>
          </p:cNvPr>
          <p:cNvSpPr/>
          <p:nvPr/>
        </p:nvSpPr>
        <p:spPr>
          <a:xfrm>
            <a:off x="4831080" y="2620133"/>
            <a:ext cx="3810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F9FDAD4-A6A2-4580-9967-D656B7B582F4}"/>
              </a:ext>
            </a:extLst>
          </p:cNvPr>
          <p:cNvSpPr/>
          <p:nvPr/>
        </p:nvSpPr>
        <p:spPr>
          <a:xfrm>
            <a:off x="8107680" y="2685661"/>
            <a:ext cx="381000" cy="114300"/>
          </a:xfrm>
          <a:prstGeom prst="ellipse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3ECF7B-B5CA-4973-9470-E3ACF23193B8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5021580" y="1826339"/>
            <a:ext cx="198120" cy="79379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2DA90D-F4ED-419E-8028-10EA5ADCA950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466631" y="1826338"/>
            <a:ext cx="416009" cy="180840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730393-7538-47C8-A17F-07E1357E0674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642610" y="1809887"/>
            <a:ext cx="2655570" cy="8757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446C7F8-9604-4024-A144-988AC153D353}"/>
              </a:ext>
            </a:extLst>
          </p:cNvPr>
          <p:cNvSpPr/>
          <p:nvPr/>
        </p:nvSpPr>
        <p:spPr>
          <a:xfrm>
            <a:off x="4914900" y="1290130"/>
            <a:ext cx="1051560" cy="466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1D60B1-0EE6-4522-8CD9-071E1D91DE42}"/>
              </a:ext>
            </a:extLst>
          </p:cNvPr>
          <p:cNvSpPr txBox="1"/>
          <p:nvPr/>
        </p:nvSpPr>
        <p:spPr>
          <a:xfrm>
            <a:off x="4914900" y="1360226"/>
            <a:ext cx="108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Glue Bond</a:t>
            </a:r>
            <a:endParaRPr lang="en-GB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DED6DC-3CCC-489F-B9B7-A16F05A1F65F}"/>
              </a:ext>
            </a:extLst>
          </p:cNvPr>
          <p:cNvSpPr/>
          <p:nvPr/>
        </p:nvSpPr>
        <p:spPr>
          <a:xfrm>
            <a:off x="3255202" y="1792608"/>
            <a:ext cx="1225358" cy="6207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699595-3975-4987-B3CE-E8D641F75FD8}"/>
              </a:ext>
            </a:extLst>
          </p:cNvPr>
          <p:cNvSpPr txBox="1"/>
          <p:nvPr/>
        </p:nvSpPr>
        <p:spPr>
          <a:xfrm>
            <a:off x="3238017" y="1839148"/>
            <a:ext cx="12659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3D Printed Coil Spring Housing (PLA)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F25D90-0E72-4B28-A302-2A17A6F48261}"/>
              </a:ext>
            </a:extLst>
          </p:cNvPr>
          <p:cNvSpPr/>
          <p:nvPr/>
        </p:nvSpPr>
        <p:spPr>
          <a:xfrm>
            <a:off x="2929891" y="2586900"/>
            <a:ext cx="1139549" cy="6930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9B46A0-384C-4021-995E-67273DDDA551}"/>
              </a:ext>
            </a:extLst>
          </p:cNvPr>
          <p:cNvSpPr txBox="1"/>
          <p:nvPr/>
        </p:nvSpPr>
        <p:spPr>
          <a:xfrm>
            <a:off x="2929891" y="2656997"/>
            <a:ext cx="11700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Formed Dome Coil (178 Turns, 30 AWG)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4213EA-5CDA-4E5B-8ACA-E326FCEAA8C7}"/>
              </a:ext>
            </a:extLst>
          </p:cNvPr>
          <p:cNvSpPr/>
          <p:nvPr/>
        </p:nvSpPr>
        <p:spPr>
          <a:xfrm>
            <a:off x="3255202" y="3864224"/>
            <a:ext cx="1515301" cy="6624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2126AB-03E2-48DA-96B6-7232CCA0D304}"/>
              </a:ext>
            </a:extLst>
          </p:cNvPr>
          <p:cNvSpPr txBox="1"/>
          <p:nvPr/>
        </p:nvSpPr>
        <p:spPr>
          <a:xfrm>
            <a:off x="3255202" y="3953498"/>
            <a:ext cx="1515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</a:rPr>
              <a:t>Turned Planar Spring (1095 Spring Steel)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1F6D05-ACCE-45FD-93D5-EA23DEDBAC19}"/>
              </a:ext>
            </a:extLst>
          </p:cNvPr>
          <p:cNvSpPr/>
          <p:nvPr/>
        </p:nvSpPr>
        <p:spPr>
          <a:xfrm>
            <a:off x="225385" y="3238499"/>
            <a:ext cx="950297" cy="4002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5FA412-4F59-4F45-8440-46432CB13621}"/>
              </a:ext>
            </a:extLst>
          </p:cNvPr>
          <p:cNvSpPr txBox="1"/>
          <p:nvPr/>
        </p:nvSpPr>
        <p:spPr>
          <a:xfrm>
            <a:off x="174981" y="3248111"/>
            <a:ext cx="1065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Disk Magnet</a:t>
            </a:r>
          </a:p>
          <a:p>
            <a:pPr algn="ctr"/>
            <a:r>
              <a:rPr lang="en-029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(N40)</a:t>
            </a:r>
            <a:endParaRPr lang="en-GB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DB2388-8524-4DB9-9CC2-39170B08F112}"/>
              </a:ext>
            </a:extLst>
          </p:cNvPr>
          <p:cNvCxnSpPr/>
          <p:nvPr/>
        </p:nvCxnSpPr>
        <p:spPr>
          <a:xfrm flipH="1" flipV="1">
            <a:off x="2133600" y="1668003"/>
            <a:ext cx="1028700" cy="4427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34EF68-9D37-41A1-9B6D-461D2BF20D5A}"/>
              </a:ext>
            </a:extLst>
          </p:cNvPr>
          <p:cNvCxnSpPr/>
          <p:nvPr/>
        </p:nvCxnSpPr>
        <p:spPr>
          <a:xfrm flipH="1">
            <a:off x="2223135" y="2911813"/>
            <a:ext cx="636271" cy="17183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1965D7-F531-42F8-8D30-B740D0F9EB86}"/>
              </a:ext>
            </a:extLst>
          </p:cNvPr>
          <p:cNvCxnSpPr>
            <a:stCxn id="46" idx="3"/>
          </p:cNvCxnSpPr>
          <p:nvPr/>
        </p:nvCxnSpPr>
        <p:spPr>
          <a:xfrm>
            <a:off x="1240811" y="3463555"/>
            <a:ext cx="648949" cy="21544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98E824E-6A64-4C90-8560-CAECC08D9734}"/>
              </a:ext>
            </a:extLst>
          </p:cNvPr>
          <p:cNvCxnSpPr/>
          <p:nvPr/>
        </p:nvCxnSpPr>
        <p:spPr>
          <a:xfrm flipH="1" flipV="1">
            <a:off x="2859406" y="4044886"/>
            <a:ext cx="378611" cy="150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3AF18DF-EECE-46DD-9050-BBD606AD1C5B}"/>
              </a:ext>
            </a:extLst>
          </p:cNvPr>
          <p:cNvSpPr/>
          <p:nvPr/>
        </p:nvSpPr>
        <p:spPr>
          <a:xfrm>
            <a:off x="0" y="1061320"/>
            <a:ext cx="9982200" cy="465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Google Shape;257;p43">
            <a:extLst>
              <a:ext uri="{FF2B5EF4-FFF2-40B4-BE49-F238E27FC236}">
                <a16:creationId xmlns:a16="http://schemas.microsoft.com/office/drawing/2014/main" id="{A67D1400-546C-4205-99A8-94D32B66A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4018" y="277833"/>
            <a:ext cx="55959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HARDWARE FABRICATION</a:t>
            </a:r>
            <a:endParaRPr sz="44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FB77599-0F8A-40CF-88F9-137E5DA5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9" y="1070928"/>
            <a:ext cx="1751203" cy="2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F20658F3-1B00-47A5-8200-D96CA8D2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44" y="3435588"/>
            <a:ext cx="2094093" cy="15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116BDA-2127-4104-8D43-F4DBE69EF1B0}"/>
              </a:ext>
            </a:extLst>
          </p:cNvPr>
          <p:cNvSpPr/>
          <p:nvPr/>
        </p:nvSpPr>
        <p:spPr>
          <a:xfrm>
            <a:off x="43889" y="2275305"/>
            <a:ext cx="980932" cy="2964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sz="1200" dirty="0">
                <a:latin typeface="Roboto" panose="020B0604020202020204" charset="0"/>
                <a:ea typeface="Roboto" panose="020B0604020202020204" charset="0"/>
              </a:rPr>
              <a:t>Copper Coil</a:t>
            </a:r>
            <a:endParaRPr lang="en-GB" sz="1200" b="1" dirty="0"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5690B7-372B-43E8-8261-DC54D2379C5F}"/>
              </a:ext>
            </a:extLst>
          </p:cNvPr>
          <p:cNvCxnSpPr>
            <a:cxnSpLocks/>
          </p:cNvCxnSpPr>
          <p:nvPr/>
        </p:nvCxnSpPr>
        <p:spPr>
          <a:xfrm>
            <a:off x="1029591" y="2571750"/>
            <a:ext cx="262660" cy="28480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Molding Assembly">
            <a:hlinkClick r:id="" action="ppaction://media"/>
            <a:extLst>
              <a:ext uri="{FF2B5EF4-FFF2-40B4-BE49-F238E27FC236}">
                <a16:creationId xmlns:a16="http://schemas.microsoft.com/office/drawing/2014/main" id="{15B2302E-9B6D-4E91-A350-B6672E8D3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7210" y="1047035"/>
            <a:ext cx="4398246" cy="27529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7D7844-5771-49C0-B41E-3BDFFDFDFCF9}"/>
              </a:ext>
            </a:extLst>
          </p:cNvPr>
          <p:cNvCxnSpPr/>
          <p:nvPr/>
        </p:nvCxnSpPr>
        <p:spPr>
          <a:xfrm>
            <a:off x="2907254" y="1564304"/>
            <a:ext cx="70214" cy="2796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E2B01A-135A-4CCB-BCE7-352F8A09A0A3}"/>
              </a:ext>
            </a:extLst>
          </p:cNvPr>
          <p:cNvGrpSpPr/>
          <p:nvPr/>
        </p:nvGrpSpPr>
        <p:grpSpPr>
          <a:xfrm>
            <a:off x="2357913" y="1068798"/>
            <a:ext cx="2094093" cy="1934601"/>
            <a:chOff x="2536044" y="1068798"/>
            <a:chExt cx="2094093" cy="19346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5D8C10-D7B8-4696-BA2F-148D630B1D1B}"/>
                </a:ext>
              </a:extLst>
            </p:cNvPr>
            <p:cNvSpPr/>
            <p:nvPr/>
          </p:nvSpPr>
          <p:spPr>
            <a:xfrm>
              <a:off x="2659354" y="1068798"/>
              <a:ext cx="390734" cy="1934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EBF9E7EF-8BAB-4780-B87A-AE4339F20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458" y="1068798"/>
              <a:ext cx="1839679" cy="193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E30381-5B69-4C76-B28E-F2B21AB76567}"/>
                </a:ext>
              </a:extLst>
            </p:cNvPr>
            <p:cNvSpPr/>
            <p:nvPr/>
          </p:nvSpPr>
          <p:spPr>
            <a:xfrm>
              <a:off x="2536044" y="1282722"/>
              <a:ext cx="742421" cy="2202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029" sz="1050" dirty="0">
                  <a:latin typeface="Roboto" panose="020B0604020202020204" charset="0"/>
                  <a:ea typeface="Roboto" panose="020B0604020202020204" charset="0"/>
                </a:rPr>
                <a:t>Hitch Pin</a:t>
              </a:r>
              <a:endParaRPr lang="en-GB" sz="1050" b="1" dirty="0">
                <a:latin typeface="Roboto" panose="020B0604020202020204" charset="0"/>
                <a:ea typeface="Roboto" panose="020B060402020202020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5A7C77-F28A-4DC5-BEB4-1161AC236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9354" y="1555157"/>
              <a:ext cx="619111" cy="300175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67F27C-FDE1-4719-B406-DAD02623377F}"/>
                </a:ext>
              </a:extLst>
            </p:cNvPr>
            <p:cNvCxnSpPr>
              <a:cxnSpLocks/>
            </p:cNvCxnSpPr>
            <p:nvPr/>
          </p:nvCxnSpPr>
          <p:spPr>
            <a:xfrm>
              <a:off x="2924807" y="1503020"/>
              <a:ext cx="21888" cy="2010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56" name="Picture 16">
            <a:extLst>
              <a:ext uri="{FF2B5EF4-FFF2-40B4-BE49-F238E27FC236}">
                <a16:creationId xmlns:a16="http://schemas.microsoft.com/office/drawing/2014/main" id="{C317E6FE-BA4D-4039-996D-9D0E5EFC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649" y="3435588"/>
            <a:ext cx="2094093" cy="15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41DCFF57-3BEC-4FC8-9281-8DA39DCD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786" y="3435588"/>
            <a:ext cx="2094093" cy="15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2B0E1115-B9F9-4B45-8720-D75CB0EA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37" y="1061320"/>
            <a:ext cx="1751203" cy="193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ater Resourc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2E2E3"/>
      </a:accent1>
      <a:accent2>
        <a:srgbClr val="5BB8BB"/>
      </a:accent2>
      <a:accent3>
        <a:srgbClr val="5EDBEF"/>
      </a:accent3>
      <a:accent4>
        <a:srgbClr val="6DCFD1"/>
      </a:accent4>
      <a:accent5>
        <a:srgbClr val="0097A7"/>
      </a:accent5>
      <a:accent6>
        <a:srgbClr val="00C3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B2E2E3"/>
    </a:accent1>
    <a:accent2>
      <a:srgbClr val="5BB8BB"/>
    </a:accent2>
    <a:accent3>
      <a:srgbClr val="5EDBEF"/>
    </a:accent3>
    <a:accent4>
      <a:srgbClr val="6DCFD1"/>
    </a:accent4>
    <a:accent5>
      <a:srgbClr val="0097A7"/>
    </a:accent5>
    <a:accent6>
      <a:srgbClr val="00C3B1"/>
    </a:accent6>
    <a:hlink>
      <a:srgbClr val="FFFFFF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27CB9A22627848B4D0B1802A7CC8C3" ma:contentTypeVersion="7" ma:contentTypeDescription="Create a new document." ma:contentTypeScope="" ma:versionID="8ab47d3a9f2e7afe87fdc9a7d911d4bf">
  <xsd:schema xmlns:xsd="http://www.w3.org/2001/XMLSchema" xmlns:xs="http://www.w3.org/2001/XMLSchema" xmlns:p="http://schemas.microsoft.com/office/2006/metadata/properties" xmlns:ns3="39cc1fd5-9bdb-4dae-9941-43be3dee3228" xmlns:ns4="347b7e95-9457-49f4-b79e-de64901425d7" targetNamespace="http://schemas.microsoft.com/office/2006/metadata/properties" ma:root="true" ma:fieldsID="48ef0782ca1fdd456d0497ca9e1e651c" ns3:_="" ns4:_="">
    <xsd:import namespace="39cc1fd5-9bdb-4dae-9941-43be3dee3228"/>
    <xsd:import namespace="347b7e95-9457-49f4-b79e-de64901425d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cc1fd5-9bdb-4dae-9941-43be3dee3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b7e95-9457-49f4-b79e-de64901425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0E2CFD-F6AA-403A-8D9D-B3C1FB69AB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7AF6E9-F75B-4340-A4F4-43C5536D3D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cc1fd5-9bdb-4dae-9941-43be3dee3228"/>
    <ds:schemaRef ds:uri="347b7e95-9457-49f4-b79e-de64901425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3A880B-D1DD-4C0B-9C38-7E39CCAC5C09}">
  <ds:schemaRefs>
    <ds:schemaRef ds:uri="http://schemas.microsoft.com/office/2006/documentManagement/types"/>
    <ds:schemaRef ds:uri="39cc1fd5-9bdb-4dae-9941-43be3dee3228"/>
    <ds:schemaRef ds:uri="http://schemas.microsoft.com/office/2006/metadata/properties"/>
    <ds:schemaRef ds:uri="347b7e95-9457-49f4-b79e-de64901425d7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348</Words>
  <Application>Microsoft Office PowerPoint</Application>
  <PresentationFormat>On-screen Show (16:9)</PresentationFormat>
  <Paragraphs>86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Playfair Display</vt:lpstr>
      <vt:lpstr>Roboto</vt:lpstr>
      <vt:lpstr>Staatliches</vt:lpstr>
      <vt:lpstr>Water Resources</vt:lpstr>
      <vt:lpstr>Hearing through haptics</vt:lpstr>
      <vt:lpstr>Problem statement</vt:lpstr>
      <vt:lpstr>Haptic audio assistive device</vt:lpstr>
      <vt:lpstr>Haptic mechanisms</vt:lpstr>
      <vt:lpstr>Wearable design</vt:lpstr>
      <vt:lpstr>01</vt:lpstr>
      <vt:lpstr>Actuator design development</vt:lpstr>
      <vt:lpstr>Final dome cad assembly</vt:lpstr>
      <vt:lpstr>HARDWARE FABRICATION</vt:lpstr>
      <vt:lpstr>Final actuator analysis</vt:lpstr>
      <vt:lpstr>Resonance Validation</vt:lpstr>
      <vt:lpstr>02</vt:lpstr>
      <vt:lpstr>Wearable design</vt:lpstr>
      <vt:lpstr>AUDIO SENSING AND PROCESSING</vt:lpstr>
      <vt:lpstr>Electrical hardware</vt:lpstr>
      <vt:lpstr>Future work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through haptics:</dc:title>
  <cp:lastModifiedBy>Ancalmo, Colin</cp:lastModifiedBy>
  <cp:revision>40</cp:revision>
  <dcterms:modified xsi:type="dcterms:W3CDTF">2020-04-25T22:56:18Z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0x010100B627CB9A22627848B4D0B1802A7CC8C3</vt:lpwstr>
  </property>
</Properties>
</file>