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Montserrat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22" Type="http://schemas.openxmlformats.org/officeDocument/2006/relationships/font" Target="fonts/ProximaNova-boldItalic.fntdata"/><Relationship Id="rId21" Type="http://schemas.openxmlformats.org/officeDocument/2006/relationships/font" Target="fonts/ProximaNova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Light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7.xml"/><Relationship Id="rId33" Type="http://schemas.openxmlformats.org/officeDocument/2006/relationships/font" Target="fonts/MontserratLight-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Light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MontserratLight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ProximaNova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Amani - everyone introduce themselves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31dfc04c6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631dfc04c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JULIAN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30482c2f0_0_2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630482c2f0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KYLE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NICHOLAS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31dfc04c6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631dfc04c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AMANI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30482c2f0_0_2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30482c2f0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NICHOLAS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Julian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Julian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Nicholas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KYLE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AMANI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30482c2f0_0_2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30482c2f0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JULIAN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AMANI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31dfc04c6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631dfc04c6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 flipH="1">
            <a:off x="912725" y="0"/>
            <a:ext cx="8231275" cy="4331550"/>
            <a:chOff x="0" y="0"/>
            <a:chExt cx="8231275" cy="4331550"/>
          </a:xfrm>
        </p:grpSpPr>
        <p:pic>
          <p:nvPicPr>
            <p:cNvPr id="52" name="Google Shape;52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3" name="Google Shape;53;p13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54" name="Google Shape;54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" name="Google Shape;55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6" name="Google Shape;56;p13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57" name="Google Shape;57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Google Shape;58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" name="Google Shape;59;p13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60" name="Google Shape;60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" name="Google Shape;61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" name="Google Shape;62;p13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63" name="Google Shape;63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Google Shape;64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65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Google Shape;66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Google Shape;67;p13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68" name="Google Shape;68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" name="Google Shape;69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" name="Google Shape;70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" name="Google Shape;71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72" name="Google Shape;72;p13"/>
          <p:cNvSpPr txBox="1"/>
          <p:nvPr>
            <p:ph type="ctrTitle"/>
          </p:nvPr>
        </p:nvSpPr>
        <p:spPr>
          <a:xfrm>
            <a:off x="2027622" y="1953315"/>
            <a:ext cx="5073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73" name="Google Shape;73;p13"/>
          <p:cNvGrpSpPr/>
          <p:nvPr/>
        </p:nvGrpSpPr>
        <p:grpSpPr>
          <a:xfrm flipH="1">
            <a:off x="0" y="3088098"/>
            <a:ext cx="4115725" cy="2270300"/>
            <a:chOff x="4115550" y="2061250"/>
            <a:chExt cx="4115725" cy="2270300"/>
          </a:xfrm>
        </p:grpSpPr>
        <p:grpSp>
          <p:nvGrpSpPr>
            <p:cNvPr id="74" name="Google Shape;74;p13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75" name="Google Shape;75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" name="Google Shape;76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7" name="Google Shape;77;p13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78" name="Google Shape;78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" name="Google Shape;79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0" name="Google Shape;80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4"/>
          <p:cNvGrpSpPr/>
          <p:nvPr/>
        </p:nvGrpSpPr>
        <p:grpSpPr>
          <a:xfrm flipH="1">
            <a:off x="912725" y="0"/>
            <a:ext cx="8231275" cy="4331550"/>
            <a:chOff x="0" y="0"/>
            <a:chExt cx="8231275" cy="4331550"/>
          </a:xfrm>
        </p:grpSpPr>
        <p:pic>
          <p:nvPicPr>
            <p:cNvPr id="83" name="Google Shape;83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4" name="Google Shape;84;p14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85" name="Google Shape;85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" name="Google Shape;86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7" name="Google Shape;87;p14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88" name="Google Shape;88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" name="Google Shape;89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0" name="Google Shape;90;p14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91" name="Google Shape;91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Google Shape;92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3" name="Google Shape;93;p14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94" name="Google Shape;94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" name="Google Shape;95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Google Shape;96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7" name="Google Shape;97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8" name="Google Shape;98;p14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99" name="Google Shape;99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" name="Google Shape;102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03" name="Google Shape;103;p14"/>
          <p:cNvGrpSpPr/>
          <p:nvPr/>
        </p:nvGrpSpPr>
        <p:grpSpPr>
          <a:xfrm flipH="1">
            <a:off x="0" y="3088098"/>
            <a:ext cx="4115725" cy="2270300"/>
            <a:chOff x="4115550" y="2061250"/>
            <a:chExt cx="4115725" cy="2270300"/>
          </a:xfrm>
        </p:grpSpPr>
        <p:grpSp>
          <p:nvGrpSpPr>
            <p:cNvPr id="104" name="Google Shape;104;p14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105" name="Google Shape;105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" name="Google Shape;106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7" name="Google Shape;107;p14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108" name="Google Shape;108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9" name="Google Shape;109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0" name="Google Shape;110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4"/>
          <p:cNvSpPr txBox="1"/>
          <p:nvPr>
            <p:ph type="ctrTitle"/>
          </p:nvPr>
        </p:nvSpPr>
        <p:spPr>
          <a:xfrm>
            <a:off x="2027625" y="1629397"/>
            <a:ext cx="5088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12" name="Google Shape;112;p14"/>
          <p:cNvSpPr txBox="1"/>
          <p:nvPr>
            <p:ph idx="1" type="subTitle"/>
          </p:nvPr>
        </p:nvSpPr>
        <p:spPr>
          <a:xfrm>
            <a:off x="2027625" y="2886101"/>
            <a:ext cx="5088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15"/>
          <p:cNvGrpSpPr/>
          <p:nvPr/>
        </p:nvGrpSpPr>
        <p:grpSpPr>
          <a:xfrm>
            <a:off x="4364072" y="-3213"/>
            <a:ext cx="4779928" cy="2524130"/>
            <a:chOff x="4364072" y="-3213"/>
            <a:chExt cx="4779928" cy="2524130"/>
          </a:xfrm>
        </p:grpSpPr>
        <p:pic>
          <p:nvPicPr>
            <p:cNvPr id="115" name="Google Shape;115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7948921" y="2000218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6" name="Google Shape;116;p15"/>
            <p:cNvGrpSpPr/>
            <p:nvPr/>
          </p:nvGrpSpPr>
          <p:grpSpPr>
            <a:xfrm flipH="1">
              <a:off x="7152344" y="1600887"/>
              <a:ext cx="1991656" cy="520699"/>
              <a:chOff x="0" y="0"/>
              <a:chExt cx="3429750" cy="896675"/>
            </a:xfrm>
          </p:grpSpPr>
          <p:pic>
            <p:nvPicPr>
              <p:cNvPr id="117" name="Google Shape;117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9" name="Google Shape;119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7948921" y="119819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0" name="Google Shape;120;p15"/>
            <p:cNvGrpSpPr/>
            <p:nvPr/>
          </p:nvGrpSpPr>
          <p:grpSpPr>
            <a:xfrm flipH="1">
              <a:off x="5957394" y="798862"/>
              <a:ext cx="3186606" cy="520699"/>
              <a:chOff x="0" y="0"/>
              <a:chExt cx="5487525" cy="896675"/>
            </a:xfrm>
          </p:grpSpPr>
          <p:pic>
            <p:nvPicPr>
              <p:cNvPr id="121" name="Google Shape;121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2" name="Google Shape;122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3" name="Google Shape;123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4" name="Google Shape;124;p15"/>
            <p:cNvGrpSpPr/>
            <p:nvPr/>
          </p:nvGrpSpPr>
          <p:grpSpPr>
            <a:xfrm flipH="1">
              <a:off x="4364072" y="396118"/>
              <a:ext cx="4381556" cy="520699"/>
              <a:chOff x="0" y="0"/>
              <a:chExt cx="7545300" cy="896675"/>
            </a:xfrm>
          </p:grpSpPr>
          <p:pic>
            <p:nvPicPr>
              <p:cNvPr id="125" name="Google Shape;125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Google Shape;126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7" name="Google Shape;127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8" name="Google Shape;128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9" name="Google Shape;129;p15"/>
            <p:cNvGrpSpPr/>
            <p:nvPr/>
          </p:nvGrpSpPr>
          <p:grpSpPr>
            <a:xfrm flipH="1">
              <a:off x="4762444" y="-3213"/>
              <a:ext cx="4381556" cy="520699"/>
              <a:chOff x="0" y="0"/>
              <a:chExt cx="7545300" cy="896675"/>
            </a:xfrm>
          </p:grpSpPr>
          <p:pic>
            <p:nvPicPr>
              <p:cNvPr id="130" name="Google Shape;130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2" name="Google Shape;132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3" name="Google Shape;133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4" name="Google Shape;134;p15"/>
          <p:cNvGrpSpPr/>
          <p:nvPr/>
        </p:nvGrpSpPr>
        <p:grpSpPr>
          <a:xfrm>
            <a:off x="-3" y="2743188"/>
            <a:ext cx="4381556" cy="2524130"/>
            <a:chOff x="4364072" y="-3213"/>
            <a:chExt cx="4381556" cy="2524130"/>
          </a:xfrm>
        </p:grpSpPr>
        <p:grpSp>
          <p:nvGrpSpPr>
            <p:cNvPr id="135" name="Google Shape;135;p15"/>
            <p:cNvGrpSpPr/>
            <p:nvPr/>
          </p:nvGrpSpPr>
          <p:grpSpPr>
            <a:xfrm flipH="1">
              <a:off x="4364072" y="2000218"/>
              <a:ext cx="4381556" cy="520699"/>
              <a:chOff x="0" y="0"/>
              <a:chExt cx="7545300" cy="896675"/>
            </a:xfrm>
          </p:grpSpPr>
          <p:pic>
            <p:nvPicPr>
              <p:cNvPr id="136" name="Google Shape;136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7" name="Google Shape;137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38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9" name="Google Shape;139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0" name="Google Shape;140;p15"/>
            <p:cNvGrpSpPr/>
            <p:nvPr/>
          </p:nvGrpSpPr>
          <p:grpSpPr>
            <a:xfrm flipH="1">
              <a:off x="4762444" y="1600887"/>
              <a:ext cx="3186606" cy="520699"/>
              <a:chOff x="2057775" y="0"/>
              <a:chExt cx="5487525" cy="896675"/>
            </a:xfrm>
          </p:grpSpPr>
          <p:pic>
            <p:nvPicPr>
              <p:cNvPr id="141" name="Google Shape;141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2" name="Google Shape;142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3" name="Google Shape;143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4" name="Google Shape;144;p15"/>
            <p:cNvGrpSpPr/>
            <p:nvPr/>
          </p:nvGrpSpPr>
          <p:grpSpPr>
            <a:xfrm flipH="1">
              <a:off x="4364072" y="1198193"/>
              <a:ext cx="3186606" cy="520699"/>
              <a:chOff x="2057775" y="0"/>
              <a:chExt cx="5487525" cy="896675"/>
            </a:xfrm>
          </p:grpSpPr>
          <p:pic>
            <p:nvPicPr>
              <p:cNvPr id="145" name="Google Shape;145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6" name="Google Shape;146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7" name="Google Shape;147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8" name="Google Shape;148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798862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9" name="Google Shape;149;p15"/>
            <p:cNvGrpSpPr/>
            <p:nvPr/>
          </p:nvGrpSpPr>
          <p:grpSpPr>
            <a:xfrm flipH="1">
              <a:off x="4364072" y="396118"/>
              <a:ext cx="1991656" cy="520699"/>
              <a:chOff x="4115550" y="0"/>
              <a:chExt cx="3429750" cy="896675"/>
            </a:xfrm>
          </p:grpSpPr>
          <p:pic>
            <p:nvPicPr>
              <p:cNvPr id="150" name="Google Shape;150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1" name="Google Shape;151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2" name="Google Shape;152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-321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15"/>
          <p:cNvSpPr txBox="1"/>
          <p:nvPr>
            <p:ph idx="1" type="body"/>
          </p:nvPr>
        </p:nvSpPr>
        <p:spPr>
          <a:xfrm>
            <a:off x="2487650" y="1218025"/>
            <a:ext cx="4168800" cy="270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rtl="0" algn="ctr">
              <a:spcBef>
                <a:spcPts val="1600"/>
              </a:spcBef>
              <a:spcAft>
                <a:spcPts val="0"/>
              </a:spcAft>
              <a:buSzPts val="2400"/>
              <a:buFont typeface="Montserrat"/>
              <a:buChar char="○"/>
              <a:defRPr b="1" sz="2400"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rtl="0" algn="ctr">
              <a:spcBef>
                <a:spcPts val="1600"/>
              </a:spcBef>
              <a:spcAft>
                <a:spcPts val="0"/>
              </a:spcAft>
              <a:buSzPts val="2400"/>
              <a:buFont typeface="Montserrat"/>
              <a:buChar char="■"/>
              <a:defRPr b="1" sz="2400"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rtl="0" algn="ctr">
              <a:spcBef>
                <a:spcPts val="1600"/>
              </a:spcBef>
              <a:spcAft>
                <a:spcPts val="0"/>
              </a:spcAft>
              <a:buSzPts val="2400"/>
              <a:buFont typeface="Montserrat"/>
              <a:buChar char="●"/>
              <a:defRPr b="1" sz="2400"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 algn="ctr">
              <a:spcBef>
                <a:spcPts val="1600"/>
              </a:spcBef>
              <a:spcAft>
                <a:spcPts val="0"/>
              </a:spcAft>
              <a:buSzPts val="2400"/>
              <a:buFont typeface="Montserrat"/>
              <a:buChar char="○"/>
              <a:defRPr b="1" sz="2400"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 algn="ctr">
              <a:spcBef>
                <a:spcPts val="1600"/>
              </a:spcBef>
              <a:spcAft>
                <a:spcPts val="0"/>
              </a:spcAft>
              <a:buSzPts val="2400"/>
              <a:buFont typeface="Montserrat"/>
              <a:buChar char="■"/>
              <a:defRPr b="1" sz="2400"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 rtl="0" algn="ctr">
              <a:spcBef>
                <a:spcPts val="1600"/>
              </a:spcBef>
              <a:spcAft>
                <a:spcPts val="0"/>
              </a:spcAft>
              <a:buSzPts val="2400"/>
              <a:buFont typeface="Montserrat"/>
              <a:buChar char="●"/>
              <a:defRPr b="1" sz="2400"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 rtl="0" algn="ctr">
              <a:spcBef>
                <a:spcPts val="1600"/>
              </a:spcBef>
              <a:spcAft>
                <a:spcPts val="0"/>
              </a:spcAft>
              <a:buSzPts val="2400"/>
              <a:buFont typeface="Montserrat"/>
              <a:buChar char="○"/>
              <a:defRPr b="1" sz="2400"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rtl="0" algn="ctr">
              <a:spcBef>
                <a:spcPts val="1600"/>
              </a:spcBef>
              <a:spcAft>
                <a:spcPts val="1600"/>
              </a:spcAft>
              <a:buSzPts val="2400"/>
              <a:buFont typeface="Montserrat"/>
              <a:buChar char="■"/>
              <a:defRPr b="1"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4" name="Google Shape;154;p15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_iR5jXq-lEyyJkXKe3i2LeTiDfigYLpH/view" TargetMode="External"/><Relationship Id="rId4" Type="http://schemas.openxmlformats.org/officeDocument/2006/relationships/image" Target="../media/image13.jpg"/><Relationship Id="rId5" Type="http://schemas.openxmlformats.org/officeDocument/2006/relationships/hyperlink" Target="http://www.youtube.com/watch?v=VjlxfYELKIo" TargetMode="External"/><Relationship Id="rId6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hyperlink" Target="http://drive.google.com/file/d/1_nVB5Ot_CM3e7ELUdNigkW8mjVcdAhsN/view" TargetMode="External"/><Relationship Id="rId6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B860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/>
          <p:nvPr>
            <p:ph type="ctrTitle"/>
          </p:nvPr>
        </p:nvSpPr>
        <p:spPr>
          <a:xfrm>
            <a:off x="1896175" y="2136650"/>
            <a:ext cx="57321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FFFF"/>
                </a:solidFill>
              </a:rPr>
              <a:t>BOSTON COTTON</a:t>
            </a:r>
            <a:endParaRPr sz="5000">
              <a:solidFill>
                <a:srgbClr val="FFFFFF"/>
              </a:solidFill>
            </a:endParaRPr>
          </a:p>
        </p:txBody>
      </p:sp>
      <p:sp>
        <p:nvSpPr>
          <p:cNvPr id="160" name="Google Shape;160;p16"/>
          <p:cNvSpPr txBox="1"/>
          <p:nvPr>
            <p:ph idx="4294967295" type="title"/>
          </p:nvPr>
        </p:nvSpPr>
        <p:spPr>
          <a:xfrm>
            <a:off x="2451300" y="3243700"/>
            <a:ext cx="4241400" cy="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THE “WISPO”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61" name="Google Shape;1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275" y="440850"/>
            <a:ext cx="1475676" cy="1516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9176" y="61650"/>
            <a:ext cx="3451161" cy="197209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6"/>
          <p:cNvSpPr txBox="1"/>
          <p:nvPr>
            <p:ph idx="4294967295" type="title"/>
          </p:nvPr>
        </p:nvSpPr>
        <p:spPr>
          <a:xfrm>
            <a:off x="347200" y="3780350"/>
            <a:ext cx="9609600" cy="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Julian Nyland, Kyle Foley, Nicholas Albert, Amani Campbell</a:t>
            </a:r>
            <a:endParaRPr b="0"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663" y="152400"/>
            <a:ext cx="545453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5"/>
          <p:cNvSpPr/>
          <p:nvPr/>
        </p:nvSpPr>
        <p:spPr>
          <a:xfrm>
            <a:off x="1934850" y="515950"/>
            <a:ext cx="5371800" cy="1241400"/>
          </a:xfrm>
          <a:prstGeom prst="rect">
            <a:avLst/>
          </a:prstGeom>
          <a:noFill/>
          <a:ln cap="flat" cmpd="sng" w="28575">
            <a:solidFill>
              <a:srgbClr val="7B9C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5"/>
          <p:cNvSpPr/>
          <p:nvPr/>
        </p:nvSpPr>
        <p:spPr>
          <a:xfrm>
            <a:off x="1934850" y="1757500"/>
            <a:ext cx="5371800" cy="903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5"/>
          <p:cNvSpPr/>
          <p:nvPr/>
        </p:nvSpPr>
        <p:spPr>
          <a:xfrm>
            <a:off x="1934850" y="2676550"/>
            <a:ext cx="5371800" cy="2271000"/>
          </a:xfrm>
          <a:prstGeom prst="rect">
            <a:avLst/>
          </a:prstGeom>
          <a:noFill/>
          <a:ln cap="flat" cmpd="sng" w="28575">
            <a:solidFill>
              <a:srgbClr val="7B9C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"/>
          <p:cNvSpPr txBox="1"/>
          <p:nvPr>
            <p:ph type="title"/>
          </p:nvPr>
        </p:nvSpPr>
        <p:spPr>
          <a:xfrm>
            <a:off x="776450" y="608150"/>
            <a:ext cx="35874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PROTOTYPE</a:t>
            </a:r>
            <a:endParaRPr/>
          </a:p>
        </p:txBody>
      </p:sp>
      <p:sp>
        <p:nvSpPr>
          <p:cNvPr id="287" name="Google Shape;28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26"/>
          <p:cNvPicPr preferRelativeResize="0"/>
          <p:nvPr/>
        </p:nvPicPr>
        <p:blipFill rotWithShape="1">
          <a:blip r:embed="rId3">
            <a:alphaModFix/>
          </a:blip>
          <a:srcRect b="15735" l="18761" r="17316" t="6212"/>
          <a:stretch/>
        </p:blipFill>
        <p:spPr>
          <a:xfrm>
            <a:off x="2669352" y="1183300"/>
            <a:ext cx="4109616" cy="3763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"/>
          <p:cNvSpPr txBox="1"/>
          <p:nvPr>
            <p:ph idx="1" type="body"/>
          </p:nvPr>
        </p:nvSpPr>
        <p:spPr>
          <a:xfrm>
            <a:off x="177050" y="1605350"/>
            <a:ext cx="4379400" cy="30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F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CONCLUSION</a:t>
            </a:r>
            <a:endParaRPr sz="1800">
              <a:solidFill>
                <a:srgbClr val="4F761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Char char="●"/>
            </a:pPr>
            <a:r>
              <a:rPr lang="en" sz="18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Air is a key component to getting the wispocity needed </a:t>
            </a:r>
            <a:endParaRPr sz="18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Char char="●"/>
            </a:pPr>
            <a:r>
              <a:rPr lang="en" sz="18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Prototype needs to be constructed for easy modification</a:t>
            </a:r>
            <a:endParaRPr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4" name="Google Shape;294;p27"/>
          <p:cNvSpPr txBox="1"/>
          <p:nvPr>
            <p:ph idx="2" type="body"/>
          </p:nvPr>
        </p:nvSpPr>
        <p:spPr>
          <a:xfrm>
            <a:off x="4699500" y="1553175"/>
            <a:ext cx="4444500" cy="30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F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RECOMMENDATIONS</a:t>
            </a:r>
            <a:endParaRPr sz="1800">
              <a:solidFill>
                <a:srgbClr val="4F761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Medium"/>
              <a:buChar char="●"/>
            </a:pPr>
            <a:r>
              <a:rPr lang="en" sz="16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Use lightweight material to allow for increased rotational speed</a:t>
            </a:r>
            <a:endParaRPr sz="16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Medium"/>
              <a:buChar char="●"/>
            </a:pPr>
            <a:r>
              <a:rPr lang="en" sz="16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 rotating spokes inside tumbler that would rotate in the opposite direction</a:t>
            </a:r>
            <a:endParaRPr sz="16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Medium"/>
              <a:buChar char="●"/>
            </a:pPr>
            <a:r>
              <a:rPr lang="en" sz="16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single layer or mesh with smaller gaps</a:t>
            </a:r>
            <a:endParaRPr sz="16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Medium"/>
              <a:buChar char="●"/>
            </a:pPr>
            <a:r>
              <a:rPr lang="en" sz="16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Increase pressure</a:t>
            </a:r>
            <a:endParaRPr sz="16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Medium"/>
              <a:buChar char="●"/>
            </a:pPr>
            <a:r>
              <a:rPr lang="en" sz="16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Less dense brush or comb at the bottom</a:t>
            </a:r>
            <a:endParaRPr sz="16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5" name="Google Shape;29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7"/>
          <p:cNvSpPr txBox="1"/>
          <p:nvPr>
            <p:ph type="title"/>
          </p:nvPr>
        </p:nvSpPr>
        <p:spPr>
          <a:xfrm>
            <a:off x="677925" y="691275"/>
            <a:ext cx="91440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F761D"/>
                </a:solidFill>
              </a:rPr>
              <a:t>CONCLUSIONS AND RECOMMENDATIONS</a:t>
            </a:r>
            <a:endParaRPr sz="3000">
              <a:solidFill>
                <a:srgbClr val="4F761D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CAD56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"/>
          <p:cNvSpPr txBox="1"/>
          <p:nvPr>
            <p:ph idx="1" type="body"/>
          </p:nvPr>
        </p:nvSpPr>
        <p:spPr>
          <a:xfrm>
            <a:off x="2248650" y="1218000"/>
            <a:ext cx="4777200" cy="270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THANK YOU! </a:t>
            </a:r>
            <a:r>
              <a:rPr lang="en" sz="4800">
                <a:solidFill>
                  <a:srgbClr val="FFFFFF"/>
                </a:solidFill>
              </a:rPr>
              <a:t>QUESTIONS?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02" name="Google Shape;302;p28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9"/>
          <p:cNvSpPr txBox="1"/>
          <p:nvPr>
            <p:ph type="title"/>
          </p:nvPr>
        </p:nvSpPr>
        <p:spPr>
          <a:xfrm>
            <a:off x="677925" y="691275"/>
            <a:ext cx="91440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F761D"/>
                </a:solidFill>
              </a:rPr>
              <a:t>DEMONSTRATION</a:t>
            </a:r>
            <a:endParaRPr sz="3000">
              <a:solidFill>
                <a:srgbClr val="4F761D"/>
              </a:solidFill>
            </a:endParaRPr>
          </a:p>
        </p:txBody>
      </p:sp>
      <p:pic>
        <p:nvPicPr>
          <p:cNvPr id="309" name="Google Shape;309;p29" title="IMG_8006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5625" y="1654975"/>
            <a:ext cx="4800099" cy="270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9" title="Wispo CAD Animation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4850" y="1654975"/>
            <a:ext cx="3600100" cy="27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/>
          <p:nvPr>
            <p:ph type="title"/>
          </p:nvPr>
        </p:nvSpPr>
        <p:spPr>
          <a:xfrm>
            <a:off x="1175375" y="812925"/>
            <a:ext cx="47541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PROBLEM</a:t>
            </a:r>
            <a:endParaRPr sz="4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69" name="Google Shape;1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245300" y="1505475"/>
            <a:ext cx="4662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Test Clean Base performance by quickly and efficiently filling bins with debris</a:t>
            </a:r>
            <a:endParaRPr sz="24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1333500" y="4289575"/>
            <a:ext cx="35841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Clean Base Automatic Dirt Disposal system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mc:AlternateContent>
    <mc:Choice Requires="p14">
      <p:transition p14:dur="0">
        <p:fade thruBlk="1"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825" y="1222077"/>
            <a:ext cx="3012420" cy="254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78" name="Google Shape;17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3375" y="1222075"/>
            <a:ext cx="3181200" cy="2545500"/>
          </a:xfrm>
          <a:prstGeom prst="roundRect">
            <a:avLst>
              <a:gd fmla="val 329" name="adj"/>
            </a:avLst>
          </a:prstGeom>
          <a:noFill/>
          <a:ln>
            <a:noFill/>
          </a:ln>
        </p:spPr>
      </p:pic>
      <p:sp>
        <p:nvSpPr>
          <p:cNvPr id="179" name="Google Shape;179;p18"/>
          <p:cNvSpPr txBox="1"/>
          <p:nvPr>
            <p:ph idx="1" type="body"/>
          </p:nvPr>
        </p:nvSpPr>
        <p:spPr>
          <a:xfrm>
            <a:off x="1462575" y="4021379"/>
            <a:ext cx="64839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Create a device that turns bulk cotton into small fibers, dispensing them onto a conveyor belt, to simulate hair on a carpet</a:t>
            </a:r>
            <a:endParaRPr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0" name="Google Shape;180;p18"/>
          <p:cNvSpPr txBox="1"/>
          <p:nvPr>
            <p:ph idx="4294967295" type="title"/>
          </p:nvPr>
        </p:nvSpPr>
        <p:spPr>
          <a:xfrm>
            <a:off x="382050" y="576900"/>
            <a:ext cx="47541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F761D"/>
                </a:solidFill>
              </a:rPr>
              <a:t>SOLUTION</a:t>
            </a:r>
            <a:endParaRPr sz="3600">
              <a:solidFill>
                <a:srgbClr val="4F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F761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/>
          <p:nvPr>
            <p:ph idx="4294967295" type="ctrTitle"/>
          </p:nvPr>
        </p:nvSpPr>
        <p:spPr>
          <a:xfrm>
            <a:off x="1038245" y="691275"/>
            <a:ext cx="71715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F761D"/>
                </a:solidFill>
              </a:rPr>
              <a:t>KEY FEATURES TO SOLUTION</a:t>
            </a:r>
            <a:endParaRPr sz="3600">
              <a:solidFill>
                <a:srgbClr val="4F761D"/>
              </a:solidFill>
            </a:endParaRPr>
          </a:p>
        </p:txBody>
      </p:sp>
      <p:sp>
        <p:nvSpPr>
          <p:cNvPr id="186" name="Google Shape;1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260025" y="1693875"/>
            <a:ext cx="2539500" cy="2500800"/>
          </a:xfrm>
          <a:prstGeom prst="ellipse">
            <a:avLst/>
          </a:prstGeom>
          <a:solidFill>
            <a:srgbClr val="A2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9"/>
          <p:cNvSpPr/>
          <p:nvPr/>
        </p:nvSpPr>
        <p:spPr>
          <a:xfrm>
            <a:off x="3302250" y="1693875"/>
            <a:ext cx="2539500" cy="2500800"/>
          </a:xfrm>
          <a:prstGeom prst="ellipse">
            <a:avLst/>
          </a:prstGeom>
          <a:solidFill>
            <a:srgbClr val="7B9C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9"/>
          <p:cNvSpPr/>
          <p:nvPr/>
        </p:nvSpPr>
        <p:spPr>
          <a:xfrm>
            <a:off x="6250575" y="1693875"/>
            <a:ext cx="2539500" cy="2500800"/>
          </a:xfrm>
          <a:prstGeom prst="ellipse">
            <a:avLst/>
          </a:prstGeom>
          <a:solidFill>
            <a:srgbClr val="4F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9"/>
          <p:cNvSpPr txBox="1"/>
          <p:nvPr/>
        </p:nvSpPr>
        <p:spPr>
          <a:xfrm>
            <a:off x="438825" y="2574750"/>
            <a:ext cx="2181900" cy="11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COMPRESSED 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AIR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3533050" y="2527800"/>
            <a:ext cx="2181900" cy="11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CENTRIPETAL FORCE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>
            <a:off x="6448475" y="2527800"/>
            <a:ext cx="2181900" cy="11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FLEXIBLE BRUSH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/>
          <p:nvPr>
            <p:ph type="ctrTitle"/>
          </p:nvPr>
        </p:nvSpPr>
        <p:spPr>
          <a:xfrm>
            <a:off x="2424200" y="285497"/>
            <a:ext cx="5088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4F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4F761D"/>
                </a:solidFill>
              </a:rPr>
              <a:t>EVOLUTION</a:t>
            </a:r>
            <a:endParaRPr sz="6000">
              <a:solidFill>
                <a:srgbClr val="4F761D"/>
              </a:solidFill>
            </a:endParaRPr>
          </a:p>
        </p:txBody>
      </p:sp>
      <p:pic>
        <p:nvPicPr>
          <p:cNvPr id="198" name="Google Shape;198;p20"/>
          <p:cNvPicPr preferRelativeResize="0"/>
          <p:nvPr/>
        </p:nvPicPr>
        <p:blipFill rotWithShape="1">
          <a:blip r:embed="rId3">
            <a:alphaModFix/>
          </a:blip>
          <a:srcRect b="0" l="5233" r="4684" t="0"/>
          <a:stretch/>
        </p:blipFill>
        <p:spPr>
          <a:xfrm>
            <a:off x="177800" y="1671338"/>
            <a:ext cx="2120900" cy="26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/>
          <p:cNvPicPr preferRelativeResize="0"/>
          <p:nvPr/>
        </p:nvPicPr>
        <p:blipFill rotWithShape="1">
          <a:blip r:embed="rId4">
            <a:alphaModFix/>
          </a:blip>
          <a:srcRect b="0" l="3509" r="3639" t="0"/>
          <a:stretch/>
        </p:blipFill>
        <p:spPr>
          <a:xfrm>
            <a:off x="2903075" y="1671350"/>
            <a:ext cx="2762896" cy="267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5249" y="1593476"/>
            <a:ext cx="2919224" cy="282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0"/>
          <p:cNvSpPr/>
          <p:nvPr/>
        </p:nvSpPr>
        <p:spPr>
          <a:xfrm>
            <a:off x="2416688" y="2781300"/>
            <a:ext cx="368400" cy="2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CAD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5701400" y="2781300"/>
            <a:ext cx="368400" cy="2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CAD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 txBox="1"/>
          <p:nvPr>
            <p:ph type="title"/>
          </p:nvPr>
        </p:nvSpPr>
        <p:spPr>
          <a:xfrm>
            <a:off x="1413625" y="1154800"/>
            <a:ext cx="19896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 VIEWS</a:t>
            </a:r>
            <a:endParaRPr/>
          </a:p>
        </p:txBody>
      </p:sp>
      <p:sp>
        <p:nvSpPr>
          <p:cNvPr id="208" name="Google Shape;20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1"/>
          <p:cNvSpPr txBox="1"/>
          <p:nvPr>
            <p:ph type="title"/>
          </p:nvPr>
        </p:nvSpPr>
        <p:spPr>
          <a:xfrm>
            <a:off x="6009450" y="1154800"/>
            <a:ext cx="20202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EXPLODED VIEW</a:t>
            </a:r>
            <a:endParaRPr/>
          </a:p>
        </p:txBody>
      </p:sp>
      <p:sp>
        <p:nvSpPr>
          <p:cNvPr id="210" name="Google Shape;210;p21"/>
          <p:cNvSpPr txBox="1"/>
          <p:nvPr>
            <p:ph idx="4294967295" type="ctrTitle"/>
          </p:nvPr>
        </p:nvSpPr>
        <p:spPr>
          <a:xfrm>
            <a:off x="3126800" y="499150"/>
            <a:ext cx="3264600" cy="5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F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F761D"/>
                </a:solidFill>
              </a:rPr>
              <a:t>FINAL DESIGN</a:t>
            </a:r>
            <a:endParaRPr sz="3600">
              <a:solidFill>
                <a:srgbClr val="4F761D"/>
              </a:solidFill>
            </a:endParaRPr>
          </a:p>
        </p:txBody>
      </p:sp>
      <p:pic>
        <p:nvPicPr>
          <p:cNvPr id="211" name="Google Shape;2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26" y="2060576"/>
            <a:ext cx="2065519" cy="23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9700" y="2174563"/>
            <a:ext cx="2549900" cy="21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 title="Assembly.avi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2475" y="2272450"/>
            <a:ext cx="3938352" cy="192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"/>
          <p:cNvSpPr txBox="1"/>
          <p:nvPr>
            <p:ph type="title"/>
          </p:nvPr>
        </p:nvSpPr>
        <p:spPr>
          <a:xfrm>
            <a:off x="471650" y="280075"/>
            <a:ext cx="3587400" cy="5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 OF MATERIAL</a:t>
            </a:r>
            <a:endParaRPr/>
          </a:p>
        </p:txBody>
      </p:sp>
      <p:sp>
        <p:nvSpPr>
          <p:cNvPr id="219" name="Google Shape;21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049" y="1364876"/>
            <a:ext cx="2919224" cy="282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6075" y="1298838"/>
            <a:ext cx="2215025" cy="29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2"/>
          <p:cNvSpPr/>
          <p:nvPr/>
        </p:nvSpPr>
        <p:spPr>
          <a:xfrm>
            <a:off x="3022600" y="1143000"/>
            <a:ext cx="266700" cy="660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2"/>
          <p:cNvSpPr/>
          <p:nvPr/>
        </p:nvSpPr>
        <p:spPr>
          <a:xfrm>
            <a:off x="2628900" y="2004225"/>
            <a:ext cx="863700" cy="5985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>
            <a:off x="2927400" y="2997200"/>
            <a:ext cx="266700" cy="660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2"/>
          <p:cNvSpPr/>
          <p:nvPr/>
        </p:nvSpPr>
        <p:spPr>
          <a:xfrm rot="3185486">
            <a:off x="1854171" y="3556734"/>
            <a:ext cx="266760" cy="66018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2"/>
          <p:cNvSpPr txBox="1"/>
          <p:nvPr/>
        </p:nvSpPr>
        <p:spPr>
          <a:xfrm>
            <a:off x="5143500" y="4381500"/>
            <a:ext cx="25020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4867788" y="4381500"/>
            <a:ext cx="3111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Outer casing catches debris, slides to conveyor belt at bottom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3"/>
          <p:cNvSpPr txBox="1"/>
          <p:nvPr>
            <p:ph type="title"/>
          </p:nvPr>
        </p:nvSpPr>
        <p:spPr>
          <a:xfrm>
            <a:off x="760325" y="688750"/>
            <a:ext cx="35874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ELECTRICAL DESIGN</a:t>
            </a:r>
            <a:endParaRPr sz="2400"/>
          </a:p>
        </p:txBody>
      </p:sp>
      <p:pic>
        <p:nvPicPr>
          <p:cNvPr id="234" name="Google Shape;2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84262" y="1000050"/>
            <a:ext cx="2590950" cy="25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175" y="3296550"/>
            <a:ext cx="2285374" cy="17140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23"/>
          <p:cNvCxnSpPr/>
          <p:nvPr/>
        </p:nvCxnSpPr>
        <p:spPr>
          <a:xfrm>
            <a:off x="7626575" y="1612375"/>
            <a:ext cx="593400" cy="6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37" name="Google Shape;237;p23"/>
          <p:cNvSpPr txBox="1"/>
          <p:nvPr/>
        </p:nvSpPr>
        <p:spPr>
          <a:xfrm>
            <a:off x="7378750" y="3607325"/>
            <a:ext cx="1563900" cy="499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12V DC supply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23"/>
          <p:cNvSpPr txBox="1"/>
          <p:nvPr/>
        </p:nvSpPr>
        <p:spPr>
          <a:xfrm>
            <a:off x="5814850" y="4342000"/>
            <a:ext cx="1563900" cy="499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Computer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39" name="Google Shape;239;p23"/>
          <p:cNvGrpSpPr/>
          <p:nvPr/>
        </p:nvGrpSpPr>
        <p:grpSpPr>
          <a:xfrm>
            <a:off x="1974400" y="1499525"/>
            <a:ext cx="3109850" cy="2208850"/>
            <a:chOff x="1974400" y="1499525"/>
            <a:chExt cx="3109850" cy="2208850"/>
          </a:xfrm>
        </p:grpSpPr>
        <p:pic>
          <p:nvPicPr>
            <p:cNvPr id="240" name="Google Shape;240;p23"/>
            <p:cNvPicPr preferRelativeResize="0"/>
            <p:nvPr/>
          </p:nvPicPr>
          <p:blipFill rotWithShape="1">
            <a:blip r:embed="rId5">
              <a:alphaModFix/>
            </a:blip>
            <a:srcRect b="0" l="0" r="0" t="28972"/>
            <a:stretch/>
          </p:blipFill>
          <p:spPr>
            <a:xfrm>
              <a:off x="1974400" y="1499525"/>
              <a:ext cx="3109850" cy="2208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23"/>
            <p:cNvSpPr/>
            <p:nvPr/>
          </p:nvSpPr>
          <p:spPr>
            <a:xfrm>
              <a:off x="4159950" y="2112225"/>
              <a:ext cx="661200" cy="1257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42" name="Google Shape;242;p23"/>
          <p:cNvCxnSpPr/>
          <p:nvPr/>
        </p:nvCxnSpPr>
        <p:spPr>
          <a:xfrm flipH="1">
            <a:off x="8174025" y="1622425"/>
            <a:ext cx="27000" cy="1974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23"/>
          <p:cNvCxnSpPr/>
          <p:nvPr/>
        </p:nvCxnSpPr>
        <p:spPr>
          <a:xfrm>
            <a:off x="7429500" y="2651125"/>
            <a:ext cx="390600" cy="96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44" name="Google Shape;244;p23"/>
          <p:cNvCxnSpPr/>
          <p:nvPr/>
        </p:nvCxnSpPr>
        <p:spPr>
          <a:xfrm>
            <a:off x="7820100" y="2651125"/>
            <a:ext cx="0" cy="6573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23"/>
          <p:cNvCxnSpPr/>
          <p:nvPr/>
        </p:nvCxnSpPr>
        <p:spPr>
          <a:xfrm rot="10800000">
            <a:off x="6562725" y="3305250"/>
            <a:ext cx="1257300" cy="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23"/>
          <p:cNvCxnSpPr>
            <a:endCxn id="238" idx="0"/>
          </p:cNvCxnSpPr>
          <p:nvPr/>
        </p:nvCxnSpPr>
        <p:spPr>
          <a:xfrm>
            <a:off x="6581500" y="3295600"/>
            <a:ext cx="15300" cy="1046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23"/>
          <p:cNvCxnSpPr/>
          <p:nvPr/>
        </p:nvCxnSpPr>
        <p:spPr>
          <a:xfrm rot="10800000">
            <a:off x="301550" y="1755775"/>
            <a:ext cx="28671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48" name="Google Shape;248;p23"/>
          <p:cNvCxnSpPr/>
          <p:nvPr/>
        </p:nvCxnSpPr>
        <p:spPr>
          <a:xfrm rot="10800000">
            <a:off x="396875" y="1822450"/>
            <a:ext cx="2781300" cy="0"/>
          </a:xfrm>
          <a:prstGeom prst="straightConnector1">
            <a:avLst/>
          </a:prstGeom>
          <a:noFill/>
          <a:ln cap="flat" cmpd="sng" w="19050">
            <a:solidFill>
              <a:srgbClr val="8CAD5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49" name="Google Shape;249;p23"/>
          <p:cNvCxnSpPr/>
          <p:nvPr/>
        </p:nvCxnSpPr>
        <p:spPr>
          <a:xfrm rot="10800000">
            <a:off x="473075" y="1889125"/>
            <a:ext cx="27051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50" name="Google Shape;250;p23"/>
          <p:cNvCxnSpPr/>
          <p:nvPr/>
        </p:nvCxnSpPr>
        <p:spPr>
          <a:xfrm rot="10800000">
            <a:off x="530075" y="1955800"/>
            <a:ext cx="2648100" cy="19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51" name="Google Shape;251;p23"/>
          <p:cNvCxnSpPr/>
          <p:nvPr/>
        </p:nvCxnSpPr>
        <p:spPr>
          <a:xfrm flipH="1">
            <a:off x="528650" y="1965325"/>
            <a:ext cx="11100" cy="216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23"/>
          <p:cNvCxnSpPr/>
          <p:nvPr/>
        </p:nvCxnSpPr>
        <p:spPr>
          <a:xfrm>
            <a:off x="528650" y="4134525"/>
            <a:ext cx="3144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" name="Google Shape;253;p23"/>
          <p:cNvCxnSpPr/>
          <p:nvPr/>
        </p:nvCxnSpPr>
        <p:spPr>
          <a:xfrm flipH="1">
            <a:off x="466700" y="1879600"/>
            <a:ext cx="15900" cy="23115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4" name="Google Shape;254;p23"/>
          <p:cNvCxnSpPr/>
          <p:nvPr/>
        </p:nvCxnSpPr>
        <p:spPr>
          <a:xfrm>
            <a:off x="461975" y="4195775"/>
            <a:ext cx="325500" cy="69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23"/>
          <p:cNvCxnSpPr/>
          <p:nvPr/>
        </p:nvCxnSpPr>
        <p:spPr>
          <a:xfrm flipH="1">
            <a:off x="377825" y="1827213"/>
            <a:ext cx="9600" cy="2428800"/>
          </a:xfrm>
          <a:prstGeom prst="straightConnector1">
            <a:avLst/>
          </a:prstGeom>
          <a:noFill/>
          <a:ln cap="flat" cmpd="sng" w="19050">
            <a:solidFill>
              <a:srgbClr val="8CAD5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23"/>
          <p:cNvCxnSpPr/>
          <p:nvPr/>
        </p:nvCxnSpPr>
        <p:spPr>
          <a:xfrm>
            <a:off x="371475" y="4262450"/>
            <a:ext cx="454200" cy="8100"/>
          </a:xfrm>
          <a:prstGeom prst="straightConnector1">
            <a:avLst/>
          </a:prstGeom>
          <a:noFill/>
          <a:ln cap="flat" cmpd="sng" w="19050">
            <a:solidFill>
              <a:srgbClr val="97B86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23"/>
          <p:cNvCxnSpPr/>
          <p:nvPr/>
        </p:nvCxnSpPr>
        <p:spPr>
          <a:xfrm flipH="1">
            <a:off x="272975" y="1746325"/>
            <a:ext cx="19200" cy="2590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Google Shape;258;p23"/>
          <p:cNvCxnSpPr/>
          <p:nvPr/>
        </p:nvCxnSpPr>
        <p:spPr>
          <a:xfrm>
            <a:off x="271475" y="4324350"/>
            <a:ext cx="544500" cy="3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9" name="Google Shape;259;p23"/>
          <p:cNvCxnSpPr/>
          <p:nvPr/>
        </p:nvCxnSpPr>
        <p:spPr>
          <a:xfrm rot="10800000">
            <a:off x="4502150" y="1292225"/>
            <a:ext cx="0" cy="342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0" name="Google Shape;260;p23"/>
          <p:cNvCxnSpPr/>
          <p:nvPr/>
        </p:nvCxnSpPr>
        <p:spPr>
          <a:xfrm rot="10800000">
            <a:off x="2873375" y="1301750"/>
            <a:ext cx="16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1" name="Google Shape;261;p23"/>
          <p:cNvCxnSpPr/>
          <p:nvPr/>
        </p:nvCxnSpPr>
        <p:spPr>
          <a:xfrm>
            <a:off x="2873375" y="1311275"/>
            <a:ext cx="0" cy="285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62" name="Google Shape;262;p23"/>
          <p:cNvSpPr/>
          <p:nvPr/>
        </p:nvSpPr>
        <p:spPr>
          <a:xfrm>
            <a:off x="5181600" y="3013075"/>
            <a:ext cx="1638300" cy="1713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3"/>
          <p:cNvSpPr/>
          <p:nvPr/>
        </p:nvSpPr>
        <p:spPr>
          <a:xfrm>
            <a:off x="3086100" y="2680000"/>
            <a:ext cx="867000" cy="1713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3"/>
          <p:cNvSpPr/>
          <p:nvPr/>
        </p:nvSpPr>
        <p:spPr>
          <a:xfrm>
            <a:off x="5181600" y="1368575"/>
            <a:ext cx="1381200" cy="1713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3"/>
          <p:cNvSpPr/>
          <p:nvPr/>
        </p:nvSpPr>
        <p:spPr>
          <a:xfrm>
            <a:off x="2914650" y="1450900"/>
            <a:ext cx="1038300" cy="1713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"/>
          <p:cNvSpPr txBox="1"/>
          <p:nvPr>
            <p:ph type="title"/>
          </p:nvPr>
        </p:nvSpPr>
        <p:spPr>
          <a:xfrm>
            <a:off x="4319750" y="2143350"/>
            <a:ext cx="3585900" cy="8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ARDUINO CODE</a:t>
            </a:r>
            <a:endParaRPr sz="3600"/>
          </a:p>
        </p:txBody>
      </p:sp>
      <p:sp>
        <p:nvSpPr>
          <p:cNvPr id="271" name="Google Shape;27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4"/>
          <p:cNvSpPr txBox="1"/>
          <p:nvPr/>
        </p:nvSpPr>
        <p:spPr>
          <a:xfrm>
            <a:off x="381000" y="533400"/>
            <a:ext cx="7029600" cy="50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#define EN        8 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//Direction pin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#define DIR     5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//Step pin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#define STEP     2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double delayTime = 40; // Calculate rpm through delay time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void setup() {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pinMode(DIR, OUTPUT);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pinMode(STEP, OUTPUT);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pinMode(EN, OUTPUT);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digitalWrite(EN, LOW);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digitalWrite(DIR, true);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}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void loop(){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// 166.67 is about 60 rpm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digitalWrite(STEP, HIGH);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delayMicroseconds(delayTime);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digitalWrite(STEP, LOW);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delayMicroseconds(delayTime);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}</a:t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